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pitchFamily="34" charset="0"/>
      <p:regular r:id="rId27"/>
    </p:embeddedFont>
    <p:embeddedFont>
      <p:font typeface="Arimo Bold" panose="020B0704020202020204" pitchFamily="34" charset="0"/>
      <p:regular r:id="rId28"/>
    </p:embeddedFont>
    <p:embeddedFont>
      <p:font typeface="Arimo Bold Italics" panose="020B0704020202090204" pitchFamily="34" charset="0"/>
      <p:regular r:id="rId29"/>
    </p:embeddedFont>
    <p:embeddedFont>
      <p:font typeface="Arimo Italics" panose="020B0604020202090204" pitchFamily="34" charset="0"/>
      <p:regular r:id="rId30"/>
    </p:embeddedFont>
    <p:embeddedFont>
      <p:font typeface="Open Sauce" pitchFamily="2" charset="0"/>
      <p:regular r:id="rId31"/>
    </p:embeddedFont>
    <p:embeddedFont>
      <p:font typeface="Open Sauce Bold" pitchFamily="2" charset="0"/>
      <p:regular r:id="rId32"/>
    </p:embeddedFont>
    <p:embeddedFont>
      <p:font typeface="Open Sauce Bold Italics" pitchFamily="2" charset="0"/>
      <p:regular r:id="rId33"/>
    </p:embeddedFont>
    <p:embeddedFont>
      <p:font typeface="Open Sauce Heavy" pitchFamily="2" charset="0"/>
      <p:regular r:id="rId34"/>
    </p:embeddedFont>
    <p:embeddedFont>
      <p:font typeface="Open Sauce Heavy Italics" pitchFamily="2" charset="0"/>
      <p:regular r:id="rId35"/>
    </p:embeddedFont>
    <p:embeddedFont>
      <p:font typeface="Open Sauce Italics" pitchFamily="2" charset="0"/>
      <p:regular r:id="rId36"/>
    </p:embeddedFont>
    <p:embeddedFont>
      <p:font typeface="Open Sauce Light" pitchFamily="2" charset="0"/>
      <p:regular r:id="rId37"/>
    </p:embeddedFont>
    <p:embeddedFont>
      <p:font typeface="Open Sauce Light Italics" pitchFamily="2" charset="0"/>
      <p:regular r:id="rId38"/>
    </p:embeddedFont>
    <p:embeddedFont>
      <p:font typeface="Open Sauce Medium" pitchFamily="2" charset="0"/>
      <p:regular r:id="rId39"/>
    </p:embeddedFont>
    <p:embeddedFont>
      <p:font typeface="Open Sauce Medium Italics" pitchFamily="2" charset="0"/>
      <p:regular r:id="rId40"/>
    </p:embeddedFont>
    <p:embeddedFont>
      <p:font typeface="Open Sauce Semi-Bold" pitchFamily="2" charset="0"/>
      <p:regular r:id="rId41"/>
    </p:embeddedFont>
    <p:embeddedFont>
      <p:font typeface="Open Sauce Semi-Bold Italics" pitchFamily="2"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13.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8.fntdata" /><Relationship Id="rId42" Type="http://schemas.openxmlformats.org/officeDocument/2006/relationships/font" Target="fonts/font1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7.fntdata" /><Relationship Id="rId38" Type="http://schemas.openxmlformats.org/officeDocument/2006/relationships/font" Target="fonts/font12.fntdata"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3.fntdata" /><Relationship Id="rId41" Type="http://schemas.openxmlformats.org/officeDocument/2006/relationships/font" Target="fonts/font1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6.fntdata" /><Relationship Id="rId37" Type="http://schemas.openxmlformats.org/officeDocument/2006/relationships/font" Target="fonts/font11.fntdata" /><Relationship Id="rId40" Type="http://schemas.openxmlformats.org/officeDocument/2006/relationships/font" Target="fonts/font14.fntdata"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2.fntdata" /><Relationship Id="rId36" Type="http://schemas.openxmlformats.org/officeDocument/2006/relationships/font" Target="fonts/font10.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5.fntdata"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1.fntdata" /><Relationship Id="rId30" Type="http://schemas.openxmlformats.org/officeDocument/2006/relationships/font" Target="fonts/font4.fntdata" /><Relationship Id="rId35" Type="http://schemas.openxmlformats.org/officeDocument/2006/relationships/font" Target="fonts/font9.fntdata" /><Relationship Id="rId43"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6.png"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1.png"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21.png" /><Relationship Id="rId1" Type="http://schemas.openxmlformats.org/officeDocument/2006/relationships/slideLayout" Target="../slideLayouts/slideLayout7.xml" /><Relationship Id="rId5" Type="http://schemas.openxmlformats.org/officeDocument/2006/relationships/image" Target="../media/image23.svg" /><Relationship Id="rId4" Type="http://schemas.openxmlformats.org/officeDocument/2006/relationships/image" Target="../media/image22.png" /></Relationships>
</file>

<file path=ppt/slides/_rels/slide18.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26.svg" /><Relationship Id="rId4" Type="http://schemas.openxmlformats.org/officeDocument/2006/relationships/image" Target="../media/image25.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27.png" /><Relationship Id="rId1" Type="http://schemas.openxmlformats.org/officeDocument/2006/relationships/slideLayout" Target="../slideLayouts/slideLayout7.xml" /><Relationship Id="rId5" Type="http://schemas.openxmlformats.org/officeDocument/2006/relationships/image" Target="../media/image29.svg" /><Relationship Id="rId4" Type="http://schemas.openxmlformats.org/officeDocument/2006/relationships/image" Target="../media/image28.png" /></Relationships>
</file>

<file path=ppt/slides/_rels/slide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30.svg" /></Relationships>
</file>

<file path=ppt/slides/_rels/slide21.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32.svg" /></Relationships>
</file>

<file path=ppt/slides/_rels/slide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hyperlink" Target="https://saludenmexico.ciep.mx/images/Cap3.pdf" TargetMode="Externa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9.png"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2.png"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FFFB">
                <a:alpha val="72941"/>
              </a:srgbClr>
            </a:solidFill>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2999"/>
            </a:blip>
            <a:stretch>
              <a:fillRect t="-9222" b="-9222"/>
            </a:stretch>
          </a:blipFill>
        </p:spPr>
      </p:sp>
      <p:sp>
        <p:nvSpPr>
          <p:cNvPr id="6" name="Freeform 6"/>
          <p:cNvSpPr/>
          <p:nvPr/>
        </p:nvSpPr>
        <p:spPr>
          <a:xfrm>
            <a:off x="-2984476" y="5428591"/>
            <a:ext cx="18716907" cy="5895581"/>
          </a:xfrm>
          <a:custGeom>
            <a:avLst/>
            <a:gdLst/>
            <a:ahLst/>
            <a:cxnLst/>
            <a:rect l="l" t="t" r="r" b="b"/>
            <a:pathLst>
              <a:path w="18716907" h="5895581">
                <a:moveTo>
                  <a:pt x="0" y="0"/>
                </a:moveTo>
                <a:lnTo>
                  <a:pt x="18716907" y="0"/>
                </a:lnTo>
                <a:lnTo>
                  <a:pt x="18716907" y="5895581"/>
                </a:lnTo>
                <a:lnTo>
                  <a:pt x="0" y="5895581"/>
                </a:lnTo>
                <a:lnTo>
                  <a:pt x="0" y="0"/>
                </a:lnTo>
                <a:close/>
              </a:path>
            </a:pathLst>
          </a:custGeom>
          <a:blipFill>
            <a:blip r:embed="rId3"/>
            <a:stretch>
              <a:fillRect t="-101487" b="-11598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706792" y="-2234707"/>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9472371" y="3091246"/>
            <a:ext cx="8156392" cy="5928205"/>
          </a:xfrm>
          <a:custGeom>
            <a:avLst/>
            <a:gdLst/>
            <a:ahLst/>
            <a:cxnLst/>
            <a:rect l="l" t="t" r="r" b="b"/>
            <a:pathLst>
              <a:path w="8156392" h="5928205">
                <a:moveTo>
                  <a:pt x="0" y="0"/>
                </a:moveTo>
                <a:lnTo>
                  <a:pt x="8156392" y="0"/>
                </a:lnTo>
                <a:lnTo>
                  <a:pt x="8156392" y="5928205"/>
                </a:lnTo>
                <a:lnTo>
                  <a:pt x="0" y="5928205"/>
                </a:lnTo>
                <a:lnTo>
                  <a:pt x="0" y="0"/>
                </a:lnTo>
                <a:close/>
              </a:path>
            </a:pathLst>
          </a:custGeom>
          <a:blipFill>
            <a:blip r:embed="rId3"/>
            <a:stretch>
              <a:fillRect/>
            </a:stretch>
          </a:blipFill>
        </p:spPr>
      </p:sp>
      <p:sp>
        <p:nvSpPr>
          <p:cNvPr id="5" name="Freeform 5"/>
          <p:cNvSpPr/>
          <p:nvPr/>
        </p:nvSpPr>
        <p:spPr>
          <a:xfrm>
            <a:off x="659237" y="3091246"/>
            <a:ext cx="8055698" cy="5953774"/>
          </a:xfrm>
          <a:custGeom>
            <a:avLst/>
            <a:gdLst/>
            <a:ahLst/>
            <a:cxnLst/>
            <a:rect l="l" t="t" r="r" b="b"/>
            <a:pathLst>
              <a:path w="8055698" h="5953774">
                <a:moveTo>
                  <a:pt x="0" y="0"/>
                </a:moveTo>
                <a:lnTo>
                  <a:pt x="8055698" y="0"/>
                </a:lnTo>
                <a:lnTo>
                  <a:pt x="8055698" y="5953774"/>
                </a:lnTo>
                <a:lnTo>
                  <a:pt x="0" y="5953774"/>
                </a:lnTo>
                <a:lnTo>
                  <a:pt x="0" y="0"/>
                </a:lnTo>
                <a:close/>
              </a:path>
            </a:pathLst>
          </a:custGeom>
          <a:blipFill>
            <a:blip r:embed="rId4"/>
            <a:stretch>
              <a:fillRect/>
            </a:stretch>
          </a:blipFill>
        </p:spPr>
      </p:sp>
      <p:sp>
        <p:nvSpPr>
          <p:cNvPr id="6" name="TextBox 6"/>
          <p:cNvSpPr txBox="1"/>
          <p:nvPr/>
        </p:nvSpPr>
        <p:spPr>
          <a:xfrm>
            <a:off x="364601" y="749608"/>
            <a:ext cx="12012172"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especialista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749753" y="-2234707"/>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39959" y="3038058"/>
            <a:ext cx="8087329" cy="5949531"/>
          </a:xfrm>
          <a:custGeom>
            <a:avLst/>
            <a:gdLst/>
            <a:ahLst/>
            <a:cxnLst/>
            <a:rect l="l" t="t" r="r" b="b"/>
            <a:pathLst>
              <a:path w="8087329" h="5949531">
                <a:moveTo>
                  <a:pt x="0" y="0"/>
                </a:moveTo>
                <a:lnTo>
                  <a:pt x="8087329" y="0"/>
                </a:lnTo>
                <a:lnTo>
                  <a:pt x="8087329" y="5949532"/>
                </a:lnTo>
                <a:lnTo>
                  <a:pt x="0" y="5949532"/>
                </a:lnTo>
                <a:lnTo>
                  <a:pt x="0" y="0"/>
                </a:lnTo>
                <a:close/>
              </a:path>
            </a:pathLst>
          </a:custGeom>
          <a:blipFill>
            <a:blip r:embed="rId3"/>
            <a:stretch>
              <a:fillRect/>
            </a:stretch>
          </a:blipFill>
        </p:spPr>
      </p:sp>
      <p:sp>
        <p:nvSpPr>
          <p:cNvPr id="5" name="Freeform 5"/>
          <p:cNvSpPr/>
          <p:nvPr/>
        </p:nvSpPr>
        <p:spPr>
          <a:xfrm>
            <a:off x="9517153" y="3038058"/>
            <a:ext cx="8030888" cy="5936758"/>
          </a:xfrm>
          <a:custGeom>
            <a:avLst/>
            <a:gdLst/>
            <a:ahLst/>
            <a:cxnLst/>
            <a:rect l="l" t="t" r="r" b="b"/>
            <a:pathLst>
              <a:path w="8030888" h="5936758">
                <a:moveTo>
                  <a:pt x="0" y="0"/>
                </a:moveTo>
                <a:lnTo>
                  <a:pt x="8030888" y="0"/>
                </a:lnTo>
                <a:lnTo>
                  <a:pt x="8030888" y="5936758"/>
                </a:lnTo>
                <a:lnTo>
                  <a:pt x="0" y="5936758"/>
                </a:lnTo>
                <a:lnTo>
                  <a:pt x="0" y="0"/>
                </a:lnTo>
                <a:close/>
              </a:path>
            </a:pathLst>
          </a:custGeom>
          <a:blipFill>
            <a:blip r:embed="rId4"/>
            <a:stretch>
              <a:fillRect/>
            </a:stretch>
          </a:blipFill>
        </p:spPr>
      </p:sp>
      <p:sp>
        <p:nvSpPr>
          <p:cNvPr id="6" name="TextBox 6"/>
          <p:cNvSpPr txBox="1"/>
          <p:nvPr/>
        </p:nvSpPr>
        <p:spPr>
          <a:xfrm>
            <a:off x="364601" y="749608"/>
            <a:ext cx="12012172"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especialista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sp>
      <p:sp>
        <p:nvSpPr>
          <p:cNvPr id="3" name="TextBox 3"/>
          <p:cNvSpPr txBox="1"/>
          <p:nvPr/>
        </p:nvSpPr>
        <p:spPr>
          <a:xfrm>
            <a:off x="3162826" y="3375025"/>
            <a:ext cx="11962348" cy="3660775"/>
          </a:xfrm>
          <a:prstGeom prst="rect">
            <a:avLst/>
          </a:prstGeom>
        </p:spPr>
        <p:txBody>
          <a:bodyPr lIns="0" tIns="0" rIns="0" bIns="0" rtlCol="0" anchor="t">
            <a:spAutoFit/>
          </a:bodyPr>
          <a:lstStyle/>
          <a:p>
            <a:pPr algn="ctr">
              <a:lnSpc>
                <a:spcPts val="14300"/>
              </a:lnSpc>
            </a:pPr>
            <a:r>
              <a:rPr lang="en-US" sz="13000" spc="-130">
                <a:solidFill>
                  <a:srgbClr val="F6FFFB"/>
                </a:solidFill>
                <a:latin typeface="Open Sauce Bold"/>
              </a:rPr>
              <a:t>Diagramas de casos de uso</a:t>
            </a:r>
          </a:p>
        </p:txBody>
      </p:sp>
      <p:sp>
        <p:nvSpPr>
          <p:cNvPr id="4" name="AutoShape 4"/>
          <p:cNvSpPr/>
          <p:nvPr/>
        </p:nvSpPr>
        <p:spPr>
          <a:xfrm>
            <a:off x="0" y="925830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2028998" y="-2385069"/>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215189" y="4153874"/>
            <a:ext cx="17857622" cy="3524798"/>
          </a:xfrm>
          <a:custGeom>
            <a:avLst/>
            <a:gdLst/>
            <a:ahLst/>
            <a:cxnLst/>
            <a:rect l="l" t="t" r="r" b="b"/>
            <a:pathLst>
              <a:path w="17857622" h="3524798">
                <a:moveTo>
                  <a:pt x="0" y="0"/>
                </a:moveTo>
                <a:lnTo>
                  <a:pt x="17857622" y="0"/>
                </a:lnTo>
                <a:lnTo>
                  <a:pt x="17857622" y="3524798"/>
                </a:lnTo>
                <a:lnTo>
                  <a:pt x="0" y="3524798"/>
                </a:lnTo>
                <a:lnTo>
                  <a:pt x="0" y="0"/>
                </a:lnTo>
                <a:close/>
              </a:path>
            </a:pathLst>
          </a:custGeom>
          <a:blipFill>
            <a:blip r:embed="rId3"/>
            <a:stretch>
              <a:fillRect/>
            </a:stretch>
          </a:blipFill>
        </p:spPr>
      </p:sp>
      <p:sp>
        <p:nvSpPr>
          <p:cNvPr id="5" name="TextBox 5"/>
          <p:cNvSpPr txBox="1"/>
          <p:nvPr/>
        </p:nvSpPr>
        <p:spPr>
          <a:xfrm>
            <a:off x="402226" y="780088"/>
            <a:ext cx="13043228" cy="544848"/>
          </a:xfrm>
          <a:prstGeom prst="rect">
            <a:avLst/>
          </a:prstGeom>
        </p:spPr>
        <p:txBody>
          <a:bodyPr lIns="0" tIns="0" rIns="0" bIns="0" rtlCol="0" anchor="t">
            <a:spAutoFit/>
          </a:bodyPr>
          <a:lstStyle/>
          <a:p>
            <a:pPr>
              <a:lnSpc>
                <a:spcPts val="4291"/>
              </a:lnSpc>
              <a:spcBef>
                <a:spcPct val="0"/>
              </a:spcBef>
            </a:pPr>
            <a:r>
              <a:rPr lang="en-US" sz="3901" spc="-39">
                <a:solidFill>
                  <a:srgbClr val="449864"/>
                </a:solidFill>
                <a:latin typeface="Open Sauce Bold"/>
              </a:rPr>
              <a:t>Sección: agendar una cita con el médico general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857155"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256857" y="4347014"/>
            <a:ext cx="17774287" cy="2819230"/>
          </a:xfrm>
          <a:custGeom>
            <a:avLst/>
            <a:gdLst/>
            <a:ahLst/>
            <a:cxnLst/>
            <a:rect l="l" t="t" r="r" b="b"/>
            <a:pathLst>
              <a:path w="17774287" h="2819230">
                <a:moveTo>
                  <a:pt x="0" y="0"/>
                </a:moveTo>
                <a:lnTo>
                  <a:pt x="17774286" y="0"/>
                </a:lnTo>
                <a:lnTo>
                  <a:pt x="17774286" y="2819231"/>
                </a:lnTo>
                <a:lnTo>
                  <a:pt x="0" y="2819231"/>
                </a:lnTo>
                <a:lnTo>
                  <a:pt x="0" y="0"/>
                </a:lnTo>
                <a:close/>
              </a:path>
            </a:pathLst>
          </a:custGeom>
          <a:blipFill>
            <a:blip r:embed="rId3"/>
            <a:stretch>
              <a:fillRect/>
            </a:stretch>
          </a:blipFill>
        </p:spPr>
      </p:sp>
      <p:sp>
        <p:nvSpPr>
          <p:cNvPr id="5" name="TextBox 5"/>
          <p:cNvSpPr txBox="1"/>
          <p:nvPr/>
        </p:nvSpPr>
        <p:spPr>
          <a:xfrm>
            <a:off x="256857" y="796281"/>
            <a:ext cx="14525372" cy="502938"/>
          </a:xfrm>
          <a:prstGeom prst="rect">
            <a:avLst/>
          </a:prstGeom>
        </p:spPr>
        <p:txBody>
          <a:bodyPr lIns="0" tIns="0" rIns="0" bIns="0" rtlCol="0" anchor="t">
            <a:spAutoFit/>
          </a:bodyPr>
          <a:lstStyle/>
          <a:p>
            <a:pPr>
              <a:lnSpc>
                <a:spcPts val="3961"/>
              </a:lnSpc>
              <a:spcBef>
                <a:spcPct val="0"/>
              </a:spcBef>
            </a:pPr>
            <a:r>
              <a:rPr lang="en-US" sz="3601" spc="-36">
                <a:solidFill>
                  <a:srgbClr val="449864"/>
                </a:solidFill>
                <a:latin typeface="Open Sauce Bold"/>
              </a:rPr>
              <a:t>Sección: agendar una cita con el médico especialista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sp>
      <p:sp>
        <p:nvSpPr>
          <p:cNvPr id="3" name="TextBox 3"/>
          <p:cNvSpPr txBox="1"/>
          <p:nvPr/>
        </p:nvSpPr>
        <p:spPr>
          <a:xfrm>
            <a:off x="3162826" y="3375025"/>
            <a:ext cx="11962348" cy="3660775"/>
          </a:xfrm>
          <a:prstGeom prst="rect">
            <a:avLst/>
          </a:prstGeom>
        </p:spPr>
        <p:txBody>
          <a:bodyPr lIns="0" tIns="0" rIns="0" bIns="0" rtlCol="0" anchor="t">
            <a:spAutoFit/>
          </a:bodyPr>
          <a:lstStyle/>
          <a:p>
            <a:pPr algn="ctr">
              <a:lnSpc>
                <a:spcPts val="14300"/>
              </a:lnSpc>
            </a:pPr>
            <a:r>
              <a:rPr lang="en-US" sz="13000" spc="-130">
                <a:solidFill>
                  <a:srgbClr val="F6FFFB"/>
                </a:solidFill>
                <a:latin typeface="Open Sauce Bold"/>
              </a:rPr>
              <a:t>Plan de Pruebas</a:t>
            </a:r>
          </a:p>
        </p:txBody>
      </p:sp>
      <p:sp>
        <p:nvSpPr>
          <p:cNvPr id="4" name="AutoShape 4"/>
          <p:cNvSpPr/>
          <p:nvPr/>
        </p:nvSpPr>
        <p:spPr>
          <a:xfrm>
            <a:off x="0" y="925830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618298" y="617855"/>
            <a:ext cx="19730515" cy="878840"/>
          </a:xfrm>
          <a:prstGeom prst="rect">
            <a:avLst/>
          </a:prstGeom>
        </p:spPr>
        <p:txBody>
          <a:bodyPr lIns="0" tIns="0" rIns="0" bIns="0" rtlCol="0" anchor="t">
            <a:spAutoFit/>
          </a:bodyPr>
          <a:lstStyle/>
          <a:p>
            <a:pPr>
              <a:lnSpc>
                <a:spcPts val="6820"/>
              </a:lnSpc>
            </a:pPr>
            <a:r>
              <a:rPr lang="en-US" sz="6200" spc="-62">
                <a:solidFill>
                  <a:srgbClr val="4A9D75"/>
                </a:solidFill>
                <a:latin typeface="Open Sauce Bold"/>
              </a:rPr>
              <a:t>Descripción de la prueba</a:t>
            </a:r>
          </a:p>
        </p:txBody>
      </p:sp>
      <p:sp>
        <p:nvSpPr>
          <p:cNvPr id="3" name="Freeform 3"/>
          <p:cNvSpPr/>
          <p:nvPr/>
        </p:nvSpPr>
        <p:spPr>
          <a:xfrm>
            <a:off x="11491764" y="-2513951"/>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4" name="AutoShape 4"/>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5" name="TextBox 5"/>
          <p:cNvSpPr txBox="1"/>
          <p:nvPr/>
        </p:nvSpPr>
        <p:spPr>
          <a:xfrm>
            <a:off x="618298" y="2415682"/>
            <a:ext cx="12188216" cy="6907793"/>
          </a:xfrm>
          <a:prstGeom prst="rect">
            <a:avLst/>
          </a:prstGeom>
        </p:spPr>
        <p:txBody>
          <a:bodyPr lIns="0" tIns="0" rIns="0" bIns="0" rtlCol="0" anchor="t">
            <a:spAutoFit/>
          </a:bodyPr>
          <a:lstStyle/>
          <a:p>
            <a:pPr>
              <a:lnSpc>
                <a:spcPts val="6127"/>
              </a:lnSpc>
            </a:pPr>
            <a:r>
              <a:rPr lang="en-US" sz="4057" spc="-40">
                <a:solidFill>
                  <a:srgbClr val="4A9D75"/>
                </a:solidFill>
                <a:latin typeface="Open Sauce Bold"/>
              </a:rPr>
              <a:t>Lugar:</a:t>
            </a:r>
            <a:r>
              <a:rPr lang="en-US" sz="4057" spc="-40">
                <a:solidFill>
                  <a:srgbClr val="4A9D75"/>
                </a:solidFill>
                <a:latin typeface="Open Sauce"/>
              </a:rPr>
              <a:t> Auditorio 3 del hospital Lic. Ignacio García Tellez, T-1 del Instituto Mexicano del Seguro Social </a:t>
            </a:r>
          </a:p>
          <a:p>
            <a:pPr>
              <a:lnSpc>
                <a:spcPts val="6127"/>
              </a:lnSpc>
            </a:pPr>
            <a:r>
              <a:rPr lang="en-US" sz="4057" spc="-40">
                <a:solidFill>
                  <a:srgbClr val="4A9D75"/>
                </a:solidFill>
                <a:latin typeface="Open Sauce Bold"/>
              </a:rPr>
              <a:t>Fecha:</a:t>
            </a:r>
            <a:r>
              <a:rPr lang="en-US" sz="4057" spc="-40">
                <a:solidFill>
                  <a:srgbClr val="4A9D75"/>
                </a:solidFill>
                <a:latin typeface="Open Sauce"/>
              </a:rPr>
              <a:t> Martes 28 de Mayo del 2024</a:t>
            </a:r>
          </a:p>
          <a:p>
            <a:pPr>
              <a:lnSpc>
                <a:spcPts val="6127"/>
              </a:lnSpc>
            </a:pPr>
            <a:r>
              <a:rPr lang="en-US" sz="4057" spc="-40">
                <a:solidFill>
                  <a:srgbClr val="4A9D75"/>
                </a:solidFill>
                <a:latin typeface="Open Sauce Bold"/>
              </a:rPr>
              <a:t>Horario:</a:t>
            </a:r>
            <a:r>
              <a:rPr lang="en-US" sz="4057" spc="-40">
                <a:solidFill>
                  <a:srgbClr val="4A9D75"/>
                </a:solidFill>
                <a:latin typeface="Open Sauce"/>
              </a:rPr>
              <a:t> 10:00 am</a:t>
            </a:r>
          </a:p>
          <a:p>
            <a:pPr>
              <a:lnSpc>
                <a:spcPts val="6127"/>
              </a:lnSpc>
            </a:pPr>
            <a:r>
              <a:rPr lang="en-US" sz="4057" spc="-40">
                <a:solidFill>
                  <a:srgbClr val="4A9D75"/>
                </a:solidFill>
                <a:latin typeface="Open Sauce Bold"/>
              </a:rPr>
              <a:t>Equipo: </a:t>
            </a:r>
            <a:r>
              <a:rPr lang="en-US" sz="4057" spc="-40">
                <a:solidFill>
                  <a:srgbClr val="4A9D75"/>
                </a:solidFill>
                <a:latin typeface="Open Sauce"/>
              </a:rPr>
              <a:t>3 simuladores representando la interfaz final</a:t>
            </a:r>
          </a:p>
          <a:p>
            <a:pPr>
              <a:lnSpc>
                <a:spcPts val="6127"/>
              </a:lnSpc>
            </a:pPr>
            <a:r>
              <a:rPr lang="en-US" sz="4057" spc="-40">
                <a:solidFill>
                  <a:srgbClr val="4A9D75"/>
                </a:solidFill>
                <a:latin typeface="Open Sauce Bold"/>
              </a:rPr>
              <a:t>Participantes:</a:t>
            </a:r>
            <a:r>
              <a:rPr lang="en-US" sz="4057" spc="-40">
                <a:solidFill>
                  <a:srgbClr val="4A9D75"/>
                </a:solidFill>
                <a:latin typeface="Open Sauce"/>
              </a:rPr>
              <a:t> 6 personas, divididas en 3 subgrupos de a 2 personas</a:t>
            </a:r>
          </a:p>
        </p:txBody>
      </p:sp>
      <p:sp>
        <p:nvSpPr>
          <p:cNvPr id="6" name="Freeform 6"/>
          <p:cNvSpPr/>
          <p:nvPr/>
        </p:nvSpPr>
        <p:spPr>
          <a:xfrm>
            <a:off x="11620646" y="2728803"/>
            <a:ext cx="6172453" cy="6405375"/>
          </a:xfrm>
          <a:custGeom>
            <a:avLst/>
            <a:gdLst/>
            <a:ahLst/>
            <a:cxnLst/>
            <a:rect l="l" t="t" r="r" b="b"/>
            <a:pathLst>
              <a:path w="6172453" h="6405375">
                <a:moveTo>
                  <a:pt x="0" y="0"/>
                </a:moveTo>
                <a:lnTo>
                  <a:pt x="6172453" y="0"/>
                </a:lnTo>
                <a:lnTo>
                  <a:pt x="6172453" y="6405376"/>
                </a:lnTo>
                <a:lnTo>
                  <a:pt x="0" y="6405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2107861" y="3584762"/>
            <a:ext cx="8651353" cy="8229600"/>
          </a:xfrm>
          <a:custGeom>
            <a:avLst/>
            <a:gdLst/>
            <a:ahLst/>
            <a:cxnLst/>
            <a:rect l="l" t="t" r="r" b="b"/>
            <a:pathLst>
              <a:path w="8651353" h="8229600">
                <a:moveTo>
                  <a:pt x="0" y="0"/>
                </a:moveTo>
                <a:lnTo>
                  <a:pt x="8651354" y="0"/>
                </a:lnTo>
                <a:lnTo>
                  <a:pt x="8651354" y="8229600"/>
                </a:lnTo>
                <a:lnTo>
                  <a:pt x="0" y="8229600"/>
                </a:lnTo>
                <a:lnTo>
                  <a:pt x="0" y="0"/>
                </a:lnTo>
                <a:close/>
              </a:path>
            </a:pathLst>
          </a:custGeom>
          <a:blipFill>
            <a:blip r:embed="rId2"/>
            <a:stretch>
              <a:fillRect/>
            </a:stretch>
          </a:blipFill>
        </p:spPr>
      </p:sp>
      <p:sp>
        <p:nvSpPr>
          <p:cNvPr id="3" name="TextBox 3"/>
          <p:cNvSpPr txBox="1"/>
          <p:nvPr/>
        </p:nvSpPr>
        <p:spPr>
          <a:xfrm>
            <a:off x="1028700" y="539433"/>
            <a:ext cx="19730515" cy="1045210"/>
          </a:xfrm>
          <a:prstGeom prst="rect">
            <a:avLst/>
          </a:prstGeom>
        </p:spPr>
        <p:txBody>
          <a:bodyPr lIns="0" tIns="0" rIns="0" bIns="0" rtlCol="0" anchor="t">
            <a:spAutoFit/>
          </a:bodyPr>
          <a:lstStyle/>
          <a:p>
            <a:pPr>
              <a:lnSpc>
                <a:spcPts val="8029"/>
              </a:lnSpc>
            </a:pPr>
            <a:r>
              <a:rPr lang="en-US" sz="7299" spc="-72">
                <a:solidFill>
                  <a:srgbClr val="4A9D75"/>
                </a:solidFill>
                <a:latin typeface="Open Sauce Bold"/>
              </a:rPr>
              <a:t>Roles</a:t>
            </a:r>
          </a:p>
        </p:txBody>
      </p:sp>
      <p:sp>
        <p:nvSpPr>
          <p:cNvPr id="4" name="Freeform 4"/>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3"/>
            <a:stretch>
              <a:fillRect b="-52060"/>
            </a:stretch>
          </a:blipFill>
        </p:spPr>
      </p:sp>
      <p:sp>
        <p:nvSpPr>
          <p:cNvPr id="5" name="AutoShape 5"/>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6" name="Freeform 6"/>
          <p:cNvSpPr/>
          <p:nvPr/>
        </p:nvSpPr>
        <p:spPr>
          <a:xfrm>
            <a:off x="12005198" y="4495399"/>
            <a:ext cx="6282802" cy="5791601"/>
          </a:xfrm>
          <a:custGeom>
            <a:avLst/>
            <a:gdLst/>
            <a:ahLst/>
            <a:cxnLst/>
            <a:rect l="l" t="t" r="r" b="b"/>
            <a:pathLst>
              <a:path w="6282802" h="5791601">
                <a:moveTo>
                  <a:pt x="0" y="0"/>
                </a:moveTo>
                <a:lnTo>
                  <a:pt x="6282802" y="0"/>
                </a:lnTo>
                <a:lnTo>
                  <a:pt x="6282802" y="5791601"/>
                </a:lnTo>
                <a:lnTo>
                  <a:pt x="0" y="57916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10896" y="4542470"/>
            <a:ext cx="11494302" cy="4421932"/>
          </a:xfrm>
          <a:prstGeom prst="rect">
            <a:avLst/>
          </a:prstGeom>
        </p:spPr>
        <p:txBody>
          <a:bodyPr lIns="0" tIns="0" rIns="0" bIns="0" rtlCol="0" anchor="t">
            <a:spAutoFit/>
          </a:bodyPr>
          <a:lstStyle/>
          <a:p>
            <a:pPr marL="561784" lvl="1" indent="-280892" algn="just">
              <a:lnSpc>
                <a:spcPts val="3929"/>
              </a:lnSpc>
              <a:buFont typeface="Arial"/>
              <a:buChar char="•"/>
            </a:pPr>
            <a:r>
              <a:rPr lang="en-US" sz="2602" spc="-26">
                <a:solidFill>
                  <a:srgbClr val="4A9D75"/>
                </a:solidFill>
                <a:latin typeface="Open Sauce Bold"/>
              </a:rPr>
              <a:t>Observador:</a:t>
            </a:r>
            <a:r>
              <a:rPr lang="en-US" sz="2602" spc="-26">
                <a:solidFill>
                  <a:srgbClr val="4A9D75"/>
                </a:solidFill>
                <a:latin typeface="Open Sauce"/>
              </a:rPr>
              <a:t> Se encarga de las observaciones y toma notas de todos los datos involucrados que se realicen durante la sesión de la prueba.</a:t>
            </a:r>
          </a:p>
          <a:p>
            <a:pPr>
              <a:lnSpc>
                <a:spcPts val="3929"/>
              </a:lnSpc>
            </a:pPr>
            <a:endParaRPr lang="en-US" sz="2602" spc="-26">
              <a:solidFill>
                <a:srgbClr val="4A9D75"/>
              </a:solidFill>
              <a:latin typeface="Open Sauce"/>
            </a:endParaRPr>
          </a:p>
          <a:p>
            <a:pPr marL="561784" lvl="1" indent="-280892">
              <a:lnSpc>
                <a:spcPts val="3929"/>
              </a:lnSpc>
              <a:buFont typeface="Arial"/>
              <a:buChar char="•"/>
            </a:pPr>
            <a:r>
              <a:rPr lang="en-US" sz="2602" spc="-26">
                <a:solidFill>
                  <a:srgbClr val="4A9D75"/>
                </a:solidFill>
                <a:latin typeface="Open Sauce Bold"/>
              </a:rPr>
              <a:t>Guía: </a:t>
            </a:r>
            <a:r>
              <a:rPr lang="en-US" sz="2602" spc="-26">
                <a:solidFill>
                  <a:srgbClr val="4A9D75"/>
                </a:solidFill>
                <a:latin typeface="Open Sauce"/>
              </a:rPr>
              <a:t>Proporciona ayuda a los participantes durante la sesión de la prueba.</a:t>
            </a:r>
          </a:p>
          <a:p>
            <a:pPr>
              <a:lnSpc>
                <a:spcPts val="3929"/>
              </a:lnSpc>
            </a:pPr>
            <a:endParaRPr lang="en-US" sz="2602" spc="-26">
              <a:solidFill>
                <a:srgbClr val="4A9D75"/>
              </a:solidFill>
              <a:latin typeface="Open Sauce"/>
            </a:endParaRPr>
          </a:p>
          <a:p>
            <a:pPr marL="561784" lvl="1" indent="-280892">
              <a:lnSpc>
                <a:spcPts val="3929"/>
              </a:lnSpc>
              <a:buFont typeface="Arial"/>
              <a:buChar char="•"/>
            </a:pPr>
            <a:r>
              <a:rPr lang="en-US" sz="2602" spc="-26">
                <a:solidFill>
                  <a:srgbClr val="4A9D75"/>
                </a:solidFill>
                <a:latin typeface="Open Sauce Bold"/>
              </a:rPr>
              <a:t>Experto del producto:</a:t>
            </a:r>
            <a:r>
              <a:rPr lang="en-US" sz="2602" spc="-26">
                <a:solidFill>
                  <a:srgbClr val="4A9D75"/>
                </a:solidFill>
                <a:latin typeface="Open Sauce"/>
              </a:rPr>
              <a:t> Se encarga de la instalación del producto y del soporte técnico. </a:t>
            </a:r>
          </a:p>
        </p:txBody>
      </p:sp>
      <p:sp>
        <p:nvSpPr>
          <p:cNvPr id="8" name="TextBox 8"/>
          <p:cNvSpPr txBox="1"/>
          <p:nvPr/>
        </p:nvSpPr>
        <p:spPr>
          <a:xfrm>
            <a:off x="510896" y="2424515"/>
            <a:ext cx="15330632" cy="1927454"/>
          </a:xfrm>
          <a:prstGeom prst="rect">
            <a:avLst/>
          </a:prstGeom>
        </p:spPr>
        <p:txBody>
          <a:bodyPr lIns="0" tIns="0" rIns="0" bIns="0" rtlCol="0" anchor="t">
            <a:spAutoFit/>
          </a:bodyPr>
          <a:lstStyle/>
          <a:p>
            <a:pPr marL="561784" lvl="1" indent="-280892">
              <a:lnSpc>
                <a:spcPts val="3929"/>
              </a:lnSpc>
              <a:buFont typeface="Arial"/>
              <a:buChar char="•"/>
            </a:pPr>
            <a:r>
              <a:rPr lang="en-US" sz="2602" spc="-26">
                <a:solidFill>
                  <a:srgbClr val="4A9D75"/>
                </a:solidFill>
                <a:latin typeface="Open Sauce Bold"/>
              </a:rPr>
              <a:t>Administrador de la prueba:</a:t>
            </a:r>
            <a:r>
              <a:rPr lang="en-US" sz="2602" spc="-26">
                <a:solidFill>
                  <a:srgbClr val="4A9D75"/>
                </a:solidFill>
                <a:latin typeface="Open Sauce"/>
              </a:rPr>
              <a:t> Aquel que tendrá la obligación de mantener en orden el proceso en general, teniendo en cuenta elementos como la experiencia del usuario, la funcionalidad del producto y que los recolectores de datos tengan las herramientas necesarias para completar su objetivo sin elementos que puedan sesgar los datos.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628498" y="546961"/>
            <a:ext cx="19730515" cy="804545"/>
          </a:xfrm>
          <a:prstGeom prst="rect">
            <a:avLst/>
          </a:prstGeom>
        </p:spPr>
        <p:txBody>
          <a:bodyPr lIns="0" tIns="0" rIns="0" bIns="0" rtlCol="0" anchor="t">
            <a:spAutoFit/>
          </a:bodyPr>
          <a:lstStyle/>
          <a:p>
            <a:pPr>
              <a:lnSpc>
                <a:spcPts val="6160"/>
              </a:lnSpc>
            </a:pPr>
            <a:r>
              <a:rPr lang="en-US" sz="5600" spc="-56">
                <a:solidFill>
                  <a:srgbClr val="4A9D75"/>
                </a:solidFill>
                <a:latin typeface="Open Sauce Bold"/>
              </a:rPr>
              <a:t>Descripción del escenario</a:t>
            </a:r>
          </a:p>
        </p:txBody>
      </p:sp>
      <p:sp>
        <p:nvSpPr>
          <p:cNvPr id="3" name="Freeform 3"/>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4" name="AutoShape 4"/>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5" name="Freeform 5"/>
          <p:cNvSpPr/>
          <p:nvPr/>
        </p:nvSpPr>
        <p:spPr>
          <a:xfrm rot="-9105952">
            <a:off x="12639135" y="2251329"/>
            <a:ext cx="5873877" cy="8229600"/>
          </a:xfrm>
          <a:custGeom>
            <a:avLst/>
            <a:gdLst/>
            <a:ahLst/>
            <a:cxnLst/>
            <a:rect l="l" t="t" r="r" b="b"/>
            <a:pathLst>
              <a:path w="5873877" h="8229600">
                <a:moveTo>
                  <a:pt x="0" y="0"/>
                </a:moveTo>
                <a:lnTo>
                  <a:pt x="5873877" y="0"/>
                </a:lnTo>
                <a:lnTo>
                  <a:pt x="5873877" y="8229600"/>
                </a:lnTo>
                <a:lnTo>
                  <a:pt x="0" y="8229600"/>
                </a:lnTo>
                <a:lnTo>
                  <a:pt x="0" y="0"/>
                </a:lnTo>
                <a:close/>
              </a:path>
            </a:pathLst>
          </a:custGeom>
          <a:blipFill>
            <a:blip r:embed="rId3"/>
            <a:stretch>
              <a:fillRect/>
            </a:stretch>
          </a:blipFill>
        </p:spPr>
      </p:sp>
      <p:sp>
        <p:nvSpPr>
          <p:cNvPr id="6" name="Freeform 6"/>
          <p:cNvSpPr/>
          <p:nvPr/>
        </p:nvSpPr>
        <p:spPr>
          <a:xfrm>
            <a:off x="12445727" y="2438837"/>
            <a:ext cx="5627694" cy="6303935"/>
          </a:xfrm>
          <a:custGeom>
            <a:avLst/>
            <a:gdLst/>
            <a:ahLst/>
            <a:cxnLst/>
            <a:rect l="l" t="t" r="r" b="b"/>
            <a:pathLst>
              <a:path w="5627694" h="6303935">
                <a:moveTo>
                  <a:pt x="0" y="0"/>
                </a:moveTo>
                <a:lnTo>
                  <a:pt x="5627694" y="0"/>
                </a:lnTo>
                <a:lnTo>
                  <a:pt x="5627694" y="6303935"/>
                </a:lnTo>
                <a:lnTo>
                  <a:pt x="0" y="6303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28498" y="2529982"/>
            <a:ext cx="11533903" cy="6736096"/>
          </a:xfrm>
          <a:prstGeom prst="rect">
            <a:avLst/>
          </a:prstGeom>
        </p:spPr>
        <p:txBody>
          <a:bodyPr lIns="0" tIns="0" rIns="0" bIns="0" rtlCol="0" anchor="t">
            <a:spAutoFit/>
          </a:bodyPr>
          <a:lstStyle/>
          <a:p>
            <a:pPr>
              <a:lnSpc>
                <a:spcPts val="4444"/>
              </a:lnSpc>
            </a:pPr>
            <a:r>
              <a:rPr lang="en-US" sz="3174" spc="-31">
                <a:solidFill>
                  <a:srgbClr val="4A9D75"/>
                </a:solidFill>
                <a:latin typeface="Open Sauce"/>
              </a:rPr>
              <a:t>Se procederá a realizar un ejercicio especificando el contexto de la necesidad del paciente, con la finalidad de estimar si los pasos a realizar son claros y concisos para agendar una cita con el médico especialista.</a:t>
            </a:r>
          </a:p>
          <a:p>
            <a:pPr>
              <a:lnSpc>
                <a:spcPts val="4444"/>
              </a:lnSpc>
            </a:pPr>
            <a:endParaRPr lang="en-US" sz="3174" spc="-31">
              <a:solidFill>
                <a:srgbClr val="4A9D75"/>
              </a:solidFill>
              <a:latin typeface="Open Sauce"/>
            </a:endParaRPr>
          </a:p>
          <a:p>
            <a:pPr>
              <a:lnSpc>
                <a:spcPts val="4444"/>
              </a:lnSpc>
            </a:pPr>
            <a:r>
              <a:rPr lang="en-US" sz="3174" spc="-31">
                <a:solidFill>
                  <a:srgbClr val="4A9D75"/>
                </a:solidFill>
                <a:latin typeface="Open Sauce"/>
              </a:rPr>
              <a:t>Requisitos previos antes de realizar el escenario:</a:t>
            </a:r>
          </a:p>
          <a:p>
            <a:pPr>
              <a:lnSpc>
                <a:spcPts val="4444"/>
              </a:lnSpc>
            </a:pPr>
            <a:endParaRPr lang="en-US" sz="3174" spc="-31">
              <a:solidFill>
                <a:srgbClr val="4A9D75"/>
              </a:solidFill>
              <a:latin typeface="Open Sauce"/>
            </a:endParaRPr>
          </a:p>
          <a:p>
            <a:pPr marL="685348" lvl="1" indent="-342674">
              <a:lnSpc>
                <a:spcPts val="4444"/>
              </a:lnSpc>
              <a:buFont typeface="Arial"/>
              <a:buChar char="•"/>
            </a:pPr>
            <a:r>
              <a:rPr lang="en-US" sz="3174" spc="-31">
                <a:solidFill>
                  <a:srgbClr val="4A9D75"/>
                </a:solidFill>
                <a:latin typeface="Open Sauce"/>
              </a:rPr>
              <a:t>Tener al alcance su correspondiente Número del Seguro Social (NSS).</a:t>
            </a:r>
          </a:p>
          <a:p>
            <a:pPr marL="685348" lvl="1" indent="-342674">
              <a:lnSpc>
                <a:spcPts val="4444"/>
              </a:lnSpc>
              <a:buFont typeface="Arial"/>
              <a:buChar char="•"/>
            </a:pPr>
            <a:r>
              <a:rPr lang="en-US" sz="3174" spc="-31">
                <a:solidFill>
                  <a:srgbClr val="4A9D75"/>
                </a:solidFill>
                <a:latin typeface="Open Sauce"/>
              </a:rPr>
              <a:t>Se les proporcionará un número de folio vinculado al área de ortopedia.</a:t>
            </a:r>
          </a:p>
          <a:p>
            <a:pPr>
              <a:lnSpc>
                <a:spcPts val="4444"/>
              </a:lnSpc>
            </a:pPr>
            <a:endParaRPr lang="en-US" sz="3174" spc="-31">
              <a:solidFill>
                <a:srgbClr val="4A9D75"/>
              </a:solidFill>
              <a:latin typeface="Open Sau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2601749" y="3406947"/>
            <a:ext cx="7886146" cy="6216912"/>
          </a:xfrm>
          <a:custGeom>
            <a:avLst/>
            <a:gdLst/>
            <a:ahLst/>
            <a:cxnLst/>
            <a:rect l="l" t="t" r="r" b="b"/>
            <a:pathLst>
              <a:path w="7886146" h="6216912">
                <a:moveTo>
                  <a:pt x="0" y="0"/>
                </a:moveTo>
                <a:lnTo>
                  <a:pt x="7886146" y="0"/>
                </a:lnTo>
                <a:lnTo>
                  <a:pt x="7886146" y="6216912"/>
                </a:lnTo>
                <a:lnTo>
                  <a:pt x="0" y="6216912"/>
                </a:lnTo>
                <a:lnTo>
                  <a:pt x="0" y="0"/>
                </a:lnTo>
                <a:close/>
              </a:path>
            </a:pathLst>
          </a:custGeom>
          <a:blipFill>
            <a:blip r:embed="rId2"/>
            <a:stretch>
              <a:fillRect/>
            </a:stretch>
          </a:blipFill>
        </p:spPr>
      </p:sp>
      <p:sp>
        <p:nvSpPr>
          <p:cNvPr id="3" name="TextBox 3"/>
          <p:cNvSpPr txBox="1"/>
          <p:nvPr/>
        </p:nvSpPr>
        <p:spPr>
          <a:xfrm>
            <a:off x="757380" y="617855"/>
            <a:ext cx="19730515" cy="878840"/>
          </a:xfrm>
          <a:prstGeom prst="rect">
            <a:avLst/>
          </a:prstGeom>
        </p:spPr>
        <p:txBody>
          <a:bodyPr lIns="0" tIns="0" rIns="0" bIns="0" rtlCol="0" anchor="t">
            <a:spAutoFit/>
          </a:bodyPr>
          <a:lstStyle/>
          <a:p>
            <a:pPr>
              <a:lnSpc>
                <a:spcPts val="6820"/>
              </a:lnSpc>
            </a:pPr>
            <a:r>
              <a:rPr lang="en-US" sz="6200" spc="-62">
                <a:solidFill>
                  <a:srgbClr val="4A9D75"/>
                </a:solidFill>
                <a:latin typeface="Open Sauce Bold"/>
              </a:rPr>
              <a:t>Ejercicio </a:t>
            </a:r>
          </a:p>
        </p:txBody>
      </p:sp>
      <p:sp>
        <p:nvSpPr>
          <p:cNvPr id="4" name="Freeform 4"/>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3"/>
            <a:stretch>
              <a:fillRect b="-52060"/>
            </a:stretch>
          </a:blipFill>
        </p:spPr>
      </p:sp>
      <p:sp>
        <p:nvSpPr>
          <p:cNvPr id="5" name="AutoShape 5"/>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6" name="Freeform 6"/>
          <p:cNvSpPr/>
          <p:nvPr/>
        </p:nvSpPr>
        <p:spPr>
          <a:xfrm>
            <a:off x="13373101" y="2972540"/>
            <a:ext cx="3886199" cy="6285760"/>
          </a:xfrm>
          <a:custGeom>
            <a:avLst/>
            <a:gdLst/>
            <a:ahLst/>
            <a:cxnLst/>
            <a:rect l="l" t="t" r="r" b="b"/>
            <a:pathLst>
              <a:path w="3886199" h="6285760">
                <a:moveTo>
                  <a:pt x="0" y="0"/>
                </a:moveTo>
                <a:lnTo>
                  <a:pt x="3886199" y="0"/>
                </a:lnTo>
                <a:lnTo>
                  <a:pt x="3886199" y="6285760"/>
                </a:lnTo>
                <a:lnTo>
                  <a:pt x="0" y="6285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757380" y="3120638"/>
            <a:ext cx="11522163" cy="6787531"/>
          </a:xfrm>
          <a:prstGeom prst="rect">
            <a:avLst/>
          </a:prstGeom>
        </p:spPr>
        <p:txBody>
          <a:bodyPr lIns="0" tIns="0" rIns="0" bIns="0" rtlCol="0" anchor="t">
            <a:spAutoFit/>
          </a:bodyPr>
          <a:lstStyle/>
          <a:p>
            <a:pPr>
              <a:lnSpc>
                <a:spcPts val="3884"/>
              </a:lnSpc>
            </a:pPr>
            <a:r>
              <a:rPr lang="en-US" sz="2774" spc="-27">
                <a:solidFill>
                  <a:srgbClr val="4A9D75"/>
                </a:solidFill>
                <a:latin typeface="Open Sauce Italics"/>
              </a:rPr>
              <a:t>Parte 1. </a:t>
            </a:r>
          </a:p>
          <a:p>
            <a:pPr>
              <a:lnSpc>
                <a:spcPts val="3884"/>
              </a:lnSpc>
            </a:pPr>
            <a:r>
              <a:rPr lang="en-US" sz="2774" spc="-27">
                <a:solidFill>
                  <a:srgbClr val="4A9D75"/>
                </a:solidFill>
                <a:latin typeface="Open Sauce"/>
              </a:rPr>
              <a:t>El participante amaneció con un fuerte dolor en la rodilla, lo que le impide realizar ciertas actividades de su vida cotidiana. Asiste a su unidad de salud más cercana para agendar una cita con el médico general en la fecha que sea de su interés, haciendo uso de los módulos de Salud Express.</a:t>
            </a:r>
          </a:p>
          <a:p>
            <a:pPr>
              <a:lnSpc>
                <a:spcPts val="3884"/>
              </a:lnSpc>
            </a:pPr>
            <a:endParaRPr lang="en-US" sz="2774" spc="-27">
              <a:solidFill>
                <a:srgbClr val="4A9D75"/>
              </a:solidFill>
              <a:latin typeface="Open Sauce"/>
            </a:endParaRPr>
          </a:p>
          <a:p>
            <a:pPr>
              <a:lnSpc>
                <a:spcPts val="3884"/>
              </a:lnSpc>
            </a:pPr>
            <a:r>
              <a:rPr lang="en-US" sz="2774" spc="-27">
                <a:solidFill>
                  <a:srgbClr val="4A9D75"/>
                </a:solidFill>
                <a:latin typeface="Open Sauce Italics"/>
              </a:rPr>
              <a:t>Parte 2. </a:t>
            </a:r>
          </a:p>
          <a:p>
            <a:pPr>
              <a:lnSpc>
                <a:spcPts val="3884"/>
              </a:lnSpc>
            </a:pPr>
            <a:r>
              <a:rPr lang="en-US" sz="2774" spc="-27">
                <a:solidFill>
                  <a:srgbClr val="4A9D75"/>
                </a:solidFill>
                <a:latin typeface="Open Sauce"/>
              </a:rPr>
              <a:t>Al finalizar la cita con el médico general, este no logra precisar el diagnóstico, por lo que levanta un acta indicando que necesita una cita con el especialista, especificando el número de folio vinculado al área de ortopedia. El usuario tiene que volver nuevamente a los módulos para agendar su cita con el médico especialista en la fecha que sea de su interés.</a:t>
            </a:r>
          </a:p>
        </p:txBody>
      </p:sp>
      <p:sp>
        <p:nvSpPr>
          <p:cNvPr id="8" name="TextBox 8"/>
          <p:cNvSpPr txBox="1"/>
          <p:nvPr/>
        </p:nvSpPr>
        <p:spPr>
          <a:xfrm>
            <a:off x="757380" y="2023282"/>
            <a:ext cx="15090762" cy="888365"/>
          </a:xfrm>
          <a:prstGeom prst="rect">
            <a:avLst/>
          </a:prstGeom>
        </p:spPr>
        <p:txBody>
          <a:bodyPr lIns="0" tIns="0" rIns="0" bIns="0" rtlCol="0" anchor="t">
            <a:spAutoFit/>
          </a:bodyPr>
          <a:lstStyle/>
          <a:p>
            <a:pPr>
              <a:lnSpc>
                <a:spcPts val="3520"/>
              </a:lnSpc>
            </a:pPr>
            <a:r>
              <a:rPr lang="en-US" sz="3200" spc="-32">
                <a:solidFill>
                  <a:srgbClr val="4A9D75"/>
                </a:solidFill>
                <a:latin typeface="Open Sauce Bold Italics"/>
              </a:rPr>
              <a:t>Escenario: Agendar una cita con el ortopedista asignado por el médico general.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sp>
      <p:sp>
        <p:nvSpPr>
          <p:cNvPr id="3" name="TextBox 3"/>
          <p:cNvSpPr txBox="1"/>
          <p:nvPr/>
        </p:nvSpPr>
        <p:spPr>
          <a:xfrm>
            <a:off x="3162826" y="4279900"/>
            <a:ext cx="11962348" cy="1851025"/>
          </a:xfrm>
          <a:prstGeom prst="rect">
            <a:avLst/>
          </a:prstGeom>
        </p:spPr>
        <p:txBody>
          <a:bodyPr lIns="0" tIns="0" rIns="0" bIns="0" rtlCol="0" anchor="t">
            <a:spAutoFit/>
          </a:bodyPr>
          <a:lstStyle/>
          <a:p>
            <a:pPr algn="ctr">
              <a:lnSpc>
                <a:spcPts val="14300"/>
              </a:lnSpc>
            </a:pPr>
            <a:r>
              <a:rPr lang="en-US" sz="13000" spc="-130">
                <a:solidFill>
                  <a:srgbClr val="F6FFFB"/>
                </a:solidFill>
                <a:latin typeface="Open Sauce Bold"/>
              </a:rPr>
              <a:t>Prototipos</a:t>
            </a:r>
          </a:p>
        </p:txBody>
      </p:sp>
      <p:sp>
        <p:nvSpPr>
          <p:cNvPr id="4" name="AutoShape 4"/>
          <p:cNvSpPr/>
          <p:nvPr/>
        </p:nvSpPr>
        <p:spPr>
          <a:xfrm>
            <a:off x="0" y="925830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1028700" y="687387"/>
            <a:ext cx="19730515" cy="720726"/>
          </a:xfrm>
          <a:prstGeom prst="rect">
            <a:avLst/>
          </a:prstGeom>
        </p:spPr>
        <p:txBody>
          <a:bodyPr lIns="0" tIns="0" rIns="0" bIns="0" rtlCol="0" anchor="t">
            <a:spAutoFit/>
          </a:bodyPr>
          <a:lstStyle/>
          <a:p>
            <a:pPr>
              <a:lnSpc>
                <a:spcPts val="5500"/>
              </a:lnSpc>
            </a:pPr>
            <a:r>
              <a:rPr lang="en-US" sz="5000" spc="-50">
                <a:solidFill>
                  <a:srgbClr val="4A9D75"/>
                </a:solidFill>
                <a:latin typeface="Open Sauce Bold"/>
              </a:rPr>
              <a:t>Mediciones de la prueba</a:t>
            </a:r>
          </a:p>
        </p:txBody>
      </p:sp>
      <p:sp>
        <p:nvSpPr>
          <p:cNvPr id="3" name="Freeform 3"/>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4" name="AutoShape 4"/>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5" name="Freeform 5"/>
          <p:cNvSpPr/>
          <p:nvPr/>
        </p:nvSpPr>
        <p:spPr>
          <a:xfrm>
            <a:off x="12107861" y="3034780"/>
            <a:ext cx="8651353" cy="8229600"/>
          </a:xfrm>
          <a:custGeom>
            <a:avLst/>
            <a:gdLst/>
            <a:ahLst/>
            <a:cxnLst/>
            <a:rect l="l" t="t" r="r" b="b"/>
            <a:pathLst>
              <a:path w="8651353" h="8229600">
                <a:moveTo>
                  <a:pt x="0" y="0"/>
                </a:moveTo>
                <a:lnTo>
                  <a:pt x="8651354" y="0"/>
                </a:lnTo>
                <a:lnTo>
                  <a:pt x="8651354" y="8229600"/>
                </a:lnTo>
                <a:lnTo>
                  <a:pt x="0" y="8229600"/>
                </a:lnTo>
                <a:lnTo>
                  <a:pt x="0" y="0"/>
                </a:lnTo>
                <a:close/>
              </a:path>
            </a:pathLst>
          </a:custGeom>
          <a:blipFill>
            <a:blip r:embed="rId3"/>
            <a:stretch>
              <a:fillRect/>
            </a:stretch>
          </a:blipFill>
        </p:spPr>
      </p:sp>
      <p:sp>
        <p:nvSpPr>
          <p:cNvPr id="6" name="TextBox 6"/>
          <p:cNvSpPr txBox="1"/>
          <p:nvPr/>
        </p:nvSpPr>
        <p:spPr>
          <a:xfrm>
            <a:off x="821821" y="3432086"/>
            <a:ext cx="11469165" cy="5785121"/>
          </a:xfrm>
          <a:prstGeom prst="rect">
            <a:avLst/>
          </a:prstGeom>
        </p:spPr>
        <p:txBody>
          <a:bodyPr lIns="0" tIns="0" rIns="0" bIns="0" rtlCol="0" anchor="t">
            <a:spAutoFit/>
          </a:bodyPr>
          <a:lstStyle/>
          <a:p>
            <a:pPr marL="590014" lvl="1" indent="-295007">
              <a:lnSpc>
                <a:spcPts val="3825"/>
              </a:lnSpc>
              <a:buFont typeface="Arial"/>
              <a:buChar char="•"/>
            </a:pPr>
            <a:r>
              <a:rPr lang="en-US" sz="2732" spc="-27">
                <a:solidFill>
                  <a:srgbClr val="4A9D75"/>
                </a:solidFill>
                <a:latin typeface="Open Sauce"/>
              </a:rPr>
              <a:t>Describa por qué se sintió tranquilo/indiferente/angustiado al usar el sistema</a:t>
            </a:r>
          </a:p>
          <a:p>
            <a:pPr>
              <a:lnSpc>
                <a:spcPts val="3825"/>
              </a:lnSpc>
            </a:pPr>
            <a:endParaRPr lang="en-US" sz="2732" spc="-27">
              <a:solidFill>
                <a:srgbClr val="4A9D75"/>
              </a:solidFill>
              <a:latin typeface="Open Sauce"/>
            </a:endParaRPr>
          </a:p>
          <a:p>
            <a:pPr marL="590014" lvl="1" indent="-295007">
              <a:lnSpc>
                <a:spcPts val="3825"/>
              </a:lnSpc>
              <a:buFont typeface="Arial"/>
              <a:buChar char="•"/>
            </a:pPr>
            <a:r>
              <a:rPr lang="en-US" sz="2732" spc="-27">
                <a:solidFill>
                  <a:srgbClr val="4A9D75"/>
                </a:solidFill>
                <a:latin typeface="Open Sauce"/>
              </a:rPr>
              <a:t>¿Qué aspectos específicos del sistema facilitaron o dificultaron encontrar las opciones correctas para completar su agenda?</a:t>
            </a:r>
          </a:p>
          <a:p>
            <a:pPr>
              <a:lnSpc>
                <a:spcPts val="3825"/>
              </a:lnSpc>
            </a:pPr>
            <a:endParaRPr lang="en-US" sz="2732" spc="-27">
              <a:solidFill>
                <a:srgbClr val="4A9D75"/>
              </a:solidFill>
              <a:latin typeface="Open Sauce"/>
            </a:endParaRPr>
          </a:p>
          <a:p>
            <a:pPr marL="590014" lvl="1" indent="-295007">
              <a:lnSpc>
                <a:spcPts val="3825"/>
              </a:lnSpc>
              <a:buFont typeface="Arial"/>
              <a:buChar char="•"/>
            </a:pPr>
            <a:r>
              <a:rPr lang="en-US" sz="2732" spc="-27">
                <a:solidFill>
                  <a:srgbClr val="4A9D75"/>
                </a:solidFill>
                <a:latin typeface="Open Sauce"/>
              </a:rPr>
              <a:t> ¿Cómo cree que esta herramienta ha afectado su experiencia con el IMSS? </a:t>
            </a:r>
          </a:p>
          <a:p>
            <a:pPr>
              <a:lnSpc>
                <a:spcPts val="3825"/>
              </a:lnSpc>
            </a:pPr>
            <a:endParaRPr lang="en-US" sz="2732" spc="-27">
              <a:solidFill>
                <a:srgbClr val="4A9D75"/>
              </a:solidFill>
              <a:latin typeface="Open Sauce"/>
            </a:endParaRPr>
          </a:p>
          <a:p>
            <a:pPr marL="590014" lvl="1" indent="-295007">
              <a:lnSpc>
                <a:spcPts val="3825"/>
              </a:lnSpc>
              <a:buFont typeface="Arial"/>
              <a:buChar char="•"/>
            </a:pPr>
            <a:r>
              <a:rPr lang="en-US" sz="2732" spc="-27">
                <a:solidFill>
                  <a:srgbClr val="4A9D75"/>
                </a:solidFill>
                <a:latin typeface="Open Sauce"/>
              </a:rPr>
              <a:t>Escriba algún comentario con la finalidad mejorar el programa, si no tiene alguna sugerencia puede dejarlo vacío.</a:t>
            </a:r>
          </a:p>
          <a:p>
            <a:pPr>
              <a:lnSpc>
                <a:spcPts val="3825"/>
              </a:lnSpc>
            </a:pPr>
            <a:endParaRPr lang="en-US" sz="2732" spc="-27">
              <a:solidFill>
                <a:srgbClr val="4A9D75"/>
              </a:solidFill>
              <a:latin typeface="Open Sauce"/>
            </a:endParaRPr>
          </a:p>
        </p:txBody>
      </p:sp>
      <p:sp>
        <p:nvSpPr>
          <p:cNvPr id="7" name="Freeform 7"/>
          <p:cNvSpPr/>
          <p:nvPr/>
        </p:nvSpPr>
        <p:spPr>
          <a:xfrm>
            <a:off x="12583917" y="3695392"/>
            <a:ext cx="6218698" cy="5562908"/>
          </a:xfrm>
          <a:custGeom>
            <a:avLst/>
            <a:gdLst/>
            <a:ahLst/>
            <a:cxnLst/>
            <a:rect l="l" t="t" r="r" b="b"/>
            <a:pathLst>
              <a:path w="6218698" h="5562908">
                <a:moveTo>
                  <a:pt x="0" y="0"/>
                </a:moveTo>
                <a:lnTo>
                  <a:pt x="6218697" y="0"/>
                </a:lnTo>
                <a:lnTo>
                  <a:pt x="6218697" y="5562908"/>
                </a:lnTo>
                <a:lnTo>
                  <a:pt x="0" y="5562908"/>
                </a:lnTo>
                <a:lnTo>
                  <a:pt x="0" y="0"/>
                </a:lnTo>
                <a:close/>
              </a:path>
            </a:pathLst>
          </a:custGeom>
          <a:blipFill>
            <a:blip r:embed="rId4">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179062" y="2205469"/>
            <a:ext cx="19730515" cy="524511"/>
          </a:xfrm>
          <a:prstGeom prst="rect">
            <a:avLst/>
          </a:prstGeom>
        </p:spPr>
        <p:txBody>
          <a:bodyPr lIns="0" tIns="0" rIns="0" bIns="0" rtlCol="0" anchor="t">
            <a:spAutoFit/>
          </a:bodyPr>
          <a:lstStyle/>
          <a:p>
            <a:pPr>
              <a:lnSpc>
                <a:spcPts val="4180"/>
              </a:lnSpc>
            </a:pPr>
            <a:r>
              <a:rPr lang="en-US" sz="3800" spc="-38">
                <a:solidFill>
                  <a:srgbClr val="4A9D75"/>
                </a:solidFill>
                <a:latin typeface="Open Sauce Italics"/>
              </a:rPr>
              <a:t>Recolección de datos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1028700" y="687387"/>
            <a:ext cx="19730515" cy="720725"/>
          </a:xfrm>
          <a:prstGeom prst="rect">
            <a:avLst/>
          </a:prstGeom>
        </p:spPr>
        <p:txBody>
          <a:bodyPr lIns="0" tIns="0" rIns="0" bIns="0" rtlCol="0" anchor="t">
            <a:spAutoFit/>
          </a:bodyPr>
          <a:lstStyle/>
          <a:p>
            <a:pPr>
              <a:lnSpc>
                <a:spcPts val="5500"/>
              </a:lnSpc>
            </a:pPr>
            <a:r>
              <a:rPr lang="en-US" sz="5000" spc="-50">
                <a:solidFill>
                  <a:srgbClr val="4A9D75"/>
                </a:solidFill>
                <a:latin typeface="Open Sauce Bold"/>
              </a:rPr>
              <a:t>Mediciones de la prueba</a:t>
            </a:r>
          </a:p>
        </p:txBody>
      </p:sp>
      <p:sp>
        <p:nvSpPr>
          <p:cNvPr id="3" name="Freeform 3"/>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4" name="AutoShape 4"/>
          <p:cNvSpPr/>
          <p:nvPr/>
        </p:nvSpPr>
        <p:spPr>
          <a:xfrm>
            <a:off x="0" y="1713720"/>
            <a:ext cx="18288000" cy="0"/>
          </a:xfrm>
          <a:prstGeom prst="line">
            <a:avLst/>
          </a:prstGeom>
          <a:ln w="9525" cap="rnd">
            <a:solidFill>
              <a:srgbClr val="4A9D75"/>
            </a:solidFill>
            <a:prstDash val="solid"/>
            <a:headEnd type="none" w="sm" len="sm"/>
            <a:tailEnd type="none" w="sm" len="sm"/>
          </a:ln>
        </p:spPr>
      </p:sp>
      <p:sp>
        <p:nvSpPr>
          <p:cNvPr id="5" name="TextBox 5"/>
          <p:cNvSpPr txBox="1"/>
          <p:nvPr/>
        </p:nvSpPr>
        <p:spPr>
          <a:xfrm>
            <a:off x="1028700" y="3567378"/>
            <a:ext cx="11118658" cy="5135681"/>
          </a:xfrm>
          <a:prstGeom prst="rect">
            <a:avLst/>
          </a:prstGeom>
        </p:spPr>
        <p:txBody>
          <a:bodyPr lIns="0" tIns="0" rIns="0" bIns="0" rtlCol="0" anchor="t">
            <a:spAutoFit/>
          </a:bodyPr>
          <a:lstStyle/>
          <a:p>
            <a:pPr>
              <a:lnSpc>
                <a:spcPts val="4105"/>
              </a:lnSpc>
            </a:pPr>
            <a:r>
              <a:rPr lang="en-US" sz="2932" spc="-29">
                <a:solidFill>
                  <a:srgbClr val="4A9D75"/>
                </a:solidFill>
                <a:latin typeface="Open Sauce"/>
              </a:rPr>
              <a:t>Por cada paso que realice el usuario en el sistema, se llevará a cabo el registro de los siguientes datos:</a:t>
            </a:r>
          </a:p>
          <a:p>
            <a:pPr>
              <a:lnSpc>
                <a:spcPts val="4105"/>
              </a:lnSpc>
            </a:pPr>
            <a:endParaRPr lang="en-US" sz="2932" spc="-29">
              <a:solidFill>
                <a:srgbClr val="4A9D75"/>
              </a:solidFill>
              <a:latin typeface="Open Sauce"/>
            </a:endParaRPr>
          </a:p>
          <a:p>
            <a:pPr marL="633195" lvl="1" indent="-316597">
              <a:lnSpc>
                <a:spcPts val="4105"/>
              </a:lnSpc>
              <a:buFont typeface="Arial"/>
              <a:buChar char="•"/>
            </a:pPr>
            <a:r>
              <a:rPr lang="en-US" sz="2932" spc="-29">
                <a:solidFill>
                  <a:srgbClr val="4A9D75"/>
                </a:solidFill>
                <a:latin typeface="Open Sauce"/>
              </a:rPr>
              <a:t>Descripción de errores encontrados.</a:t>
            </a:r>
          </a:p>
          <a:p>
            <a:pPr>
              <a:lnSpc>
                <a:spcPts val="4105"/>
              </a:lnSpc>
            </a:pPr>
            <a:endParaRPr lang="en-US" sz="2932" spc="-29">
              <a:solidFill>
                <a:srgbClr val="4A9D75"/>
              </a:solidFill>
              <a:latin typeface="Open Sauce"/>
            </a:endParaRPr>
          </a:p>
          <a:p>
            <a:pPr marL="633195" lvl="1" indent="-316597">
              <a:lnSpc>
                <a:spcPts val="4105"/>
              </a:lnSpc>
              <a:buFont typeface="Arial"/>
              <a:buChar char="•"/>
            </a:pPr>
            <a:r>
              <a:rPr lang="en-US" sz="2932" spc="-29">
                <a:solidFill>
                  <a:srgbClr val="4A9D75"/>
                </a:solidFill>
                <a:latin typeface="Open Sauce"/>
              </a:rPr>
              <a:t> Descripción de las dudas que se generaron.</a:t>
            </a:r>
          </a:p>
          <a:p>
            <a:pPr>
              <a:lnSpc>
                <a:spcPts val="4105"/>
              </a:lnSpc>
            </a:pPr>
            <a:endParaRPr lang="en-US" sz="2932" spc="-29">
              <a:solidFill>
                <a:srgbClr val="4A9D75"/>
              </a:solidFill>
              <a:latin typeface="Open Sauce"/>
            </a:endParaRPr>
          </a:p>
          <a:p>
            <a:pPr marL="633195" lvl="1" indent="-316597">
              <a:lnSpc>
                <a:spcPts val="4105"/>
              </a:lnSpc>
              <a:buFont typeface="Arial"/>
              <a:buChar char="•"/>
            </a:pPr>
            <a:r>
              <a:rPr lang="en-US" sz="2932" spc="-29">
                <a:solidFill>
                  <a:srgbClr val="4A9D75"/>
                </a:solidFill>
                <a:latin typeface="Open Sauce"/>
              </a:rPr>
              <a:t>Tiempo que le tomó al usuario en realizar una acción específica en el sistema.</a:t>
            </a:r>
          </a:p>
          <a:p>
            <a:pPr>
              <a:lnSpc>
                <a:spcPts val="4105"/>
              </a:lnSpc>
            </a:pPr>
            <a:endParaRPr lang="en-US" sz="2932" spc="-29">
              <a:solidFill>
                <a:srgbClr val="4A9D75"/>
              </a:solidFill>
              <a:latin typeface="Open Sauce"/>
            </a:endParaRPr>
          </a:p>
        </p:txBody>
      </p:sp>
      <p:sp>
        <p:nvSpPr>
          <p:cNvPr id="6" name="Freeform 6"/>
          <p:cNvSpPr/>
          <p:nvPr/>
        </p:nvSpPr>
        <p:spPr>
          <a:xfrm>
            <a:off x="12737742" y="2234707"/>
            <a:ext cx="5335679" cy="7281944"/>
          </a:xfrm>
          <a:custGeom>
            <a:avLst/>
            <a:gdLst/>
            <a:ahLst/>
            <a:cxnLst/>
            <a:rect l="l" t="t" r="r" b="b"/>
            <a:pathLst>
              <a:path w="5335679" h="7281944">
                <a:moveTo>
                  <a:pt x="0" y="0"/>
                </a:moveTo>
                <a:lnTo>
                  <a:pt x="5335679" y="0"/>
                </a:lnTo>
                <a:lnTo>
                  <a:pt x="5335679" y="7281944"/>
                </a:lnTo>
                <a:lnTo>
                  <a:pt x="0" y="7281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2280868"/>
            <a:ext cx="19730515" cy="524510"/>
          </a:xfrm>
          <a:prstGeom prst="rect">
            <a:avLst/>
          </a:prstGeom>
        </p:spPr>
        <p:txBody>
          <a:bodyPr lIns="0" tIns="0" rIns="0" bIns="0" rtlCol="0" anchor="t">
            <a:spAutoFit/>
          </a:bodyPr>
          <a:lstStyle/>
          <a:p>
            <a:pPr>
              <a:lnSpc>
                <a:spcPts val="4180"/>
              </a:lnSpc>
            </a:pPr>
            <a:r>
              <a:rPr lang="en-US" sz="3800" spc="-38">
                <a:solidFill>
                  <a:srgbClr val="4A9D75"/>
                </a:solidFill>
                <a:latin typeface="Open Sauce Italics"/>
              </a:rPr>
              <a:t>Recolección de datos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sp>
      <p:sp>
        <p:nvSpPr>
          <p:cNvPr id="3" name="TextBox 3"/>
          <p:cNvSpPr txBox="1"/>
          <p:nvPr/>
        </p:nvSpPr>
        <p:spPr>
          <a:xfrm>
            <a:off x="3162826" y="3375025"/>
            <a:ext cx="11962348" cy="3660775"/>
          </a:xfrm>
          <a:prstGeom prst="rect">
            <a:avLst/>
          </a:prstGeom>
        </p:spPr>
        <p:txBody>
          <a:bodyPr lIns="0" tIns="0" rIns="0" bIns="0" rtlCol="0" anchor="t">
            <a:spAutoFit/>
          </a:bodyPr>
          <a:lstStyle/>
          <a:p>
            <a:pPr algn="ctr">
              <a:lnSpc>
                <a:spcPts val="14300"/>
              </a:lnSpc>
            </a:pPr>
            <a:r>
              <a:rPr lang="en-US" sz="13000" spc="-130">
                <a:solidFill>
                  <a:srgbClr val="F6FFFB"/>
                </a:solidFill>
                <a:latin typeface="Open Sauce Bold"/>
              </a:rPr>
              <a:t>Resultados del KLM</a:t>
            </a:r>
          </a:p>
        </p:txBody>
      </p:sp>
      <p:sp>
        <p:nvSpPr>
          <p:cNvPr id="4" name="AutoShape 4"/>
          <p:cNvSpPr/>
          <p:nvPr/>
        </p:nvSpPr>
        <p:spPr>
          <a:xfrm>
            <a:off x="0" y="925830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4839119" y="2234707"/>
            <a:ext cx="7744352" cy="7610829"/>
          </a:xfrm>
          <a:custGeom>
            <a:avLst/>
            <a:gdLst/>
            <a:ahLst/>
            <a:cxnLst/>
            <a:rect l="l" t="t" r="r" b="b"/>
            <a:pathLst>
              <a:path w="7744352" h="7610829">
                <a:moveTo>
                  <a:pt x="0" y="0"/>
                </a:moveTo>
                <a:lnTo>
                  <a:pt x="7744352" y="0"/>
                </a:lnTo>
                <a:lnTo>
                  <a:pt x="7744352" y="7610829"/>
                </a:lnTo>
                <a:lnTo>
                  <a:pt x="0" y="7610829"/>
                </a:lnTo>
                <a:lnTo>
                  <a:pt x="0" y="0"/>
                </a:lnTo>
                <a:close/>
              </a:path>
            </a:pathLst>
          </a:custGeom>
          <a:blipFill>
            <a:blip r:embed="rId3"/>
            <a:stretch>
              <a:fillRect/>
            </a:stretch>
          </a:blipFill>
        </p:spPr>
      </p:sp>
      <p:sp>
        <p:nvSpPr>
          <p:cNvPr id="5" name="TextBox 5"/>
          <p:cNvSpPr txBox="1"/>
          <p:nvPr/>
        </p:nvSpPr>
        <p:spPr>
          <a:xfrm>
            <a:off x="567171" y="313523"/>
            <a:ext cx="10998531" cy="1287146"/>
          </a:xfrm>
          <a:prstGeom prst="rect">
            <a:avLst/>
          </a:prstGeom>
        </p:spPr>
        <p:txBody>
          <a:bodyPr lIns="0" tIns="0" rIns="0" bIns="0" rtlCol="0" anchor="t">
            <a:spAutoFit/>
          </a:bodyPr>
          <a:lstStyle/>
          <a:p>
            <a:pPr>
              <a:lnSpc>
                <a:spcPts val="5060"/>
              </a:lnSpc>
            </a:pPr>
            <a:r>
              <a:rPr lang="en-US" sz="4600" spc="-46">
                <a:solidFill>
                  <a:srgbClr val="4A9D75"/>
                </a:solidFill>
                <a:latin typeface="Open Sauce Bold"/>
              </a:rPr>
              <a:t>Proceso principal: Agendar una cita con el médico especialista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4425062" y="631515"/>
            <a:ext cx="8941672" cy="9023970"/>
            <a:chOff x="0" y="0"/>
            <a:chExt cx="11922230" cy="12031961"/>
          </a:xfrm>
        </p:grpSpPr>
        <p:sp>
          <p:nvSpPr>
            <p:cNvPr id="3" name="Freeform 3"/>
            <p:cNvSpPr/>
            <p:nvPr/>
          </p:nvSpPr>
          <p:spPr>
            <a:xfrm>
              <a:off x="0" y="0"/>
              <a:ext cx="11922230" cy="11631089"/>
            </a:xfrm>
            <a:custGeom>
              <a:avLst/>
              <a:gdLst/>
              <a:ahLst/>
              <a:cxnLst/>
              <a:rect l="l" t="t" r="r" b="b"/>
              <a:pathLst>
                <a:path w="11922230" h="11631089">
                  <a:moveTo>
                    <a:pt x="0" y="0"/>
                  </a:moveTo>
                  <a:lnTo>
                    <a:pt x="11922230" y="0"/>
                  </a:lnTo>
                  <a:lnTo>
                    <a:pt x="11922230" y="11631089"/>
                  </a:lnTo>
                  <a:lnTo>
                    <a:pt x="0" y="11631089"/>
                  </a:lnTo>
                  <a:lnTo>
                    <a:pt x="0" y="0"/>
                  </a:lnTo>
                  <a:close/>
                </a:path>
              </a:pathLst>
            </a:custGeom>
            <a:blipFill>
              <a:blip r:embed="rId2"/>
              <a:stretch>
                <a:fillRect/>
              </a:stretch>
            </a:blipFill>
          </p:spPr>
        </p:sp>
        <p:sp>
          <p:nvSpPr>
            <p:cNvPr id="4" name="Freeform 4"/>
            <p:cNvSpPr/>
            <p:nvPr/>
          </p:nvSpPr>
          <p:spPr>
            <a:xfrm>
              <a:off x="0" y="11631089"/>
              <a:ext cx="11922230" cy="400872"/>
            </a:xfrm>
            <a:custGeom>
              <a:avLst/>
              <a:gdLst/>
              <a:ahLst/>
              <a:cxnLst/>
              <a:rect l="l" t="t" r="r" b="b"/>
              <a:pathLst>
                <a:path w="11922230" h="400872">
                  <a:moveTo>
                    <a:pt x="0" y="0"/>
                  </a:moveTo>
                  <a:lnTo>
                    <a:pt x="11922230" y="0"/>
                  </a:lnTo>
                  <a:lnTo>
                    <a:pt x="11922230" y="400872"/>
                  </a:lnTo>
                  <a:lnTo>
                    <a:pt x="0" y="400872"/>
                  </a:lnTo>
                  <a:lnTo>
                    <a:pt x="0" y="0"/>
                  </a:lnTo>
                  <a:close/>
                </a:path>
              </a:pathLst>
            </a:custGeom>
            <a:blipFill>
              <a:blip r:embed="rId3"/>
              <a:stretch>
                <a:fillRect/>
              </a:stretch>
            </a:blip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TextBox 2"/>
          <p:cNvSpPr txBox="1"/>
          <p:nvPr/>
        </p:nvSpPr>
        <p:spPr>
          <a:xfrm>
            <a:off x="1003898" y="1104900"/>
            <a:ext cx="8140102" cy="1233805"/>
          </a:xfrm>
          <a:prstGeom prst="rect">
            <a:avLst/>
          </a:prstGeom>
        </p:spPr>
        <p:txBody>
          <a:bodyPr lIns="0" tIns="0" rIns="0" bIns="0" rtlCol="0" anchor="t">
            <a:spAutoFit/>
          </a:bodyPr>
          <a:lstStyle/>
          <a:p>
            <a:pPr>
              <a:lnSpc>
                <a:spcPts val="9515"/>
              </a:lnSpc>
            </a:pPr>
            <a:r>
              <a:rPr lang="en-US" sz="8650" spc="-86">
                <a:solidFill>
                  <a:srgbClr val="FFFFFF"/>
                </a:solidFill>
                <a:latin typeface="Open Sauce Bold"/>
              </a:rPr>
              <a:t>Referencias</a:t>
            </a:r>
          </a:p>
        </p:txBody>
      </p:sp>
      <p:sp>
        <p:nvSpPr>
          <p:cNvPr id="3" name="TextBox 3"/>
          <p:cNvSpPr txBox="1"/>
          <p:nvPr/>
        </p:nvSpPr>
        <p:spPr>
          <a:xfrm>
            <a:off x="1028700" y="2777490"/>
            <a:ext cx="16255402" cy="6861810"/>
          </a:xfrm>
          <a:prstGeom prst="rect">
            <a:avLst/>
          </a:prstGeom>
        </p:spPr>
        <p:txBody>
          <a:bodyPr lIns="0" tIns="0" rIns="0" bIns="0" rtlCol="0" anchor="t">
            <a:spAutoFit/>
          </a:bodyPr>
          <a:lstStyle/>
          <a:p>
            <a:pPr>
              <a:lnSpc>
                <a:spcPts val="3000"/>
              </a:lnSpc>
            </a:pPr>
            <a:r>
              <a:rPr lang="en-US" sz="2400" spc="-24">
                <a:solidFill>
                  <a:srgbClr val="FFFFFF"/>
                </a:solidFill>
                <a:latin typeface="Open Sauce"/>
              </a:rPr>
              <a:t>Islas, G. M., Bernal, J. S. F., Torres, S. E. O., Vásquez, M. F., Pérez, C. Q., &amp; Priego, A. A. S. (2002). </a:t>
            </a:r>
            <a:r>
              <a:rPr lang="en-US" sz="2400" spc="-24">
                <a:solidFill>
                  <a:srgbClr val="FFFFFF"/>
                </a:solidFill>
                <a:latin typeface="Open Sauce Italics"/>
              </a:rPr>
              <a:t>Tiempo de espera en el primer nivel para la población asegurada por el IMSS</a:t>
            </a:r>
            <a:r>
              <a:rPr lang="en-US" sz="2400" spc="-24">
                <a:solidFill>
                  <a:srgbClr val="FFFFFF"/>
                </a:solidFill>
                <a:latin typeface="Open Sauce"/>
              </a:rPr>
              <a:t>. Revista Médica del Instituto Mexicano del Seguro Social, 40(5), 421-429.</a:t>
            </a:r>
          </a:p>
          <a:p>
            <a:pPr>
              <a:lnSpc>
                <a:spcPts val="3000"/>
              </a:lnSpc>
            </a:pPr>
            <a:endParaRPr lang="en-US" sz="2400" spc="-24">
              <a:solidFill>
                <a:srgbClr val="FFFFFF"/>
              </a:solidFill>
              <a:latin typeface="Open Sauce"/>
            </a:endParaRPr>
          </a:p>
          <a:p>
            <a:pPr>
              <a:lnSpc>
                <a:spcPts val="3000"/>
              </a:lnSpc>
            </a:pPr>
            <a:r>
              <a:rPr lang="en-US" sz="2400" spc="-24">
                <a:solidFill>
                  <a:srgbClr val="FFFFFF"/>
                </a:solidFill>
                <a:latin typeface="Open Sauce"/>
              </a:rPr>
              <a:t>CIEP. (N.A).  </a:t>
            </a:r>
            <a:r>
              <a:rPr lang="en-US" sz="2400" spc="-24">
                <a:solidFill>
                  <a:srgbClr val="FFFFFF"/>
                </a:solidFill>
                <a:latin typeface="Open Sauce"/>
                <a:hlinkClick r:id="rId2" tooltip="https://saludenmexico.ciep.mx/images/Cap3.pdf"/>
              </a:rPr>
              <a:t>Sistema Universal de Salud: Retos de cobertura y financiamiento.</a:t>
            </a:r>
            <a:r>
              <a:rPr lang="en-US" sz="2400" spc="-24">
                <a:solidFill>
                  <a:srgbClr val="FFFFFF"/>
                </a:solidFill>
                <a:latin typeface="Open Sauce"/>
              </a:rPr>
              <a:t> https://saludenmexico.ciep.mx/images/Cap3.pdf</a:t>
            </a:r>
          </a:p>
          <a:p>
            <a:pPr>
              <a:lnSpc>
                <a:spcPts val="3000"/>
              </a:lnSpc>
            </a:pPr>
            <a:endParaRPr lang="en-US" sz="2400" spc="-24">
              <a:solidFill>
                <a:srgbClr val="FFFFFF"/>
              </a:solidFill>
              <a:latin typeface="Open Sauce"/>
            </a:endParaRPr>
          </a:p>
          <a:p>
            <a:pPr>
              <a:lnSpc>
                <a:spcPts val="3000"/>
              </a:lnSpc>
            </a:pPr>
            <a:r>
              <a:rPr lang="en-US" sz="2400" spc="-24">
                <a:solidFill>
                  <a:srgbClr val="FFFFFF"/>
                </a:solidFill>
                <a:latin typeface="Open Sauce"/>
              </a:rPr>
              <a:t>Rojas, A. (2023, August 1). Acuden a Privados Ante La Tardanza de IMSS E ISSSTE. El Economista. https://www.eleconomista.com.mx/politica/Acuden-a-privados-ante-la-tardanza-de-IMSS-e-ISSSTE-20230801-0008.html </a:t>
            </a:r>
          </a:p>
          <a:p>
            <a:pPr>
              <a:lnSpc>
                <a:spcPts val="3000"/>
              </a:lnSpc>
            </a:pPr>
            <a:endParaRPr lang="en-US" sz="2400" spc="-24">
              <a:solidFill>
                <a:srgbClr val="FFFFFF"/>
              </a:solidFill>
              <a:latin typeface="Open Sauce"/>
            </a:endParaRPr>
          </a:p>
          <a:p>
            <a:pPr>
              <a:lnSpc>
                <a:spcPts val="3000"/>
              </a:lnSpc>
            </a:pPr>
            <a:r>
              <a:rPr lang="en-US" sz="2400" spc="-24">
                <a:solidFill>
                  <a:srgbClr val="FFFFFF"/>
                </a:solidFill>
                <a:latin typeface="Open Sauce"/>
              </a:rPr>
              <a:t>García , A. (2022, September 3). Avanza Transición IMSS-Bienestar Para Veracruz; buscan Mejorar Los Servicios. Diario de Xalapa | Noticias Locales, Policiacas, sobre México, Veracruz, y el Mundo. https://www.diariodexalapa.com.mx/local/veracruz-y-el-imss-en-busca-de-mejorar-atencion-a-derechohabientes-8836119.html </a:t>
            </a:r>
          </a:p>
          <a:p>
            <a:pPr>
              <a:lnSpc>
                <a:spcPts val="3000"/>
              </a:lnSpc>
            </a:pPr>
            <a:endParaRPr lang="en-US" sz="2400" spc="-24">
              <a:solidFill>
                <a:srgbClr val="FFFFFF"/>
              </a:solidFill>
              <a:latin typeface="Open Sauce"/>
            </a:endParaRPr>
          </a:p>
          <a:p>
            <a:pPr>
              <a:lnSpc>
                <a:spcPts val="3000"/>
              </a:lnSpc>
            </a:pPr>
            <a:r>
              <a:rPr lang="en-US" sz="2400" spc="-24">
                <a:solidFill>
                  <a:srgbClr val="FFFFFF"/>
                </a:solidFill>
                <a:latin typeface="Open Sauce"/>
              </a:rPr>
              <a:t>Vázquez , A. (2024, January 5). IMSS: Horas de Fila inútil por una cita. Pulso San Luis. https://pulsoslp.com.mx/slp/imss-horas-de-fila-inutil-por-una-cita/1749299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56663" y="2942624"/>
            <a:ext cx="8161902" cy="5915318"/>
          </a:xfrm>
          <a:custGeom>
            <a:avLst/>
            <a:gdLst/>
            <a:ahLst/>
            <a:cxnLst/>
            <a:rect l="l" t="t" r="r" b="b"/>
            <a:pathLst>
              <a:path w="8161902" h="5915318">
                <a:moveTo>
                  <a:pt x="0" y="0"/>
                </a:moveTo>
                <a:lnTo>
                  <a:pt x="8161902" y="0"/>
                </a:lnTo>
                <a:lnTo>
                  <a:pt x="8161902" y="5915318"/>
                </a:lnTo>
                <a:lnTo>
                  <a:pt x="0" y="5915318"/>
                </a:lnTo>
                <a:lnTo>
                  <a:pt x="0" y="0"/>
                </a:lnTo>
                <a:close/>
              </a:path>
            </a:pathLst>
          </a:custGeom>
          <a:blipFill>
            <a:blip r:embed="rId3"/>
            <a:stretch>
              <a:fillRect/>
            </a:stretch>
          </a:blipFill>
        </p:spPr>
      </p:sp>
      <p:sp>
        <p:nvSpPr>
          <p:cNvPr id="5" name="Freeform 5"/>
          <p:cNvSpPr/>
          <p:nvPr/>
        </p:nvSpPr>
        <p:spPr>
          <a:xfrm>
            <a:off x="9485880" y="2942624"/>
            <a:ext cx="8045458" cy="5923917"/>
          </a:xfrm>
          <a:custGeom>
            <a:avLst/>
            <a:gdLst/>
            <a:ahLst/>
            <a:cxnLst/>
            <a:rect l="l" t="t" r="r" b="b"/>
            <a:pathLst>
              <a:path w="8045458" h="5923917">
                <a:moveTo>
                  <a:pt x="0" y="0"/>
                </a:moveTo>
                <a:lnTo>
                  <a:pt x="8045457" y="0"/>
                </a:lnTo>
                <a:lnTo>
                  <a:pt x="8045457" y="5923916"/>
                </a:lnTo>
                <a:lnTo>
                  <a:pt x="0" y="5923916"/>
                </a:lnTo>
                <a:lnTo>
                  <a:pt x="0" y="0"/>
                </a:lnTo>
                <a:close/>
              </a:path>
            </a:pathLst>
          </a:custGeom>
          <a:blipFill>
            <a:blip r:embed="rId4"/>
            <a:stretch>
              <a:fillRect/>
            </a:stretch>
          </a:blipFill>
        </p:spPr>
      </p:sp>
      <p:sp>
        <p:nvSpPr>
          <p:cNvPr id="6" name="TextBox 6"/>
          <p:cNvSpPr txBox="1"/>
          <p:nvPr/>
        </p:nvSpPr>
        <p:spPr>
          <a:xfrm>
            <a:off x="364601" y="749608"/>
            <a:ext cx="10912585"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general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75105" y="3106512"/>
            <a:ext cx="8024960" cy="5923917"/>
          </a:xfrm>
          <a:custGeom>
            <a:avLst/>
            <a:gdLst/>
            <a:ahLst/>
            <a:cxnLst/>
            <a:rect l="l" t="t" r="r" b="b"/>
            <a:pathLst>
              <a:path w="8024960" h="5923917">
                <a:moveTo>
                  <a:pt x="0" y="0"/>
                </a:moveTo>
                <a:lnTo>
                  <a:pt x="8024960" y="0"/>
                </a:lnTo>
                <a:lnTo>
                  <a:pt x="8024960" y="5923917"/>
                </a:lnTo>
                <a:lnTo>
                  <a:pt x="0" y="5923917"/>
                </a:lnTo>
                <a:lnTo>
                  <a:pt x="0" y="0"/>
                </a:lnTo>
                <a:close/>
              </a:path>
            </a:pathLst>
          </a:custGeom>
          <a:blipFill>
            <a:blip r:embed="rId3"/>
            <a:stretch>
              <a:fillRect/>
            </a:stretch>
          </a:blipFill>
        </p:spPr>
      </p:sp>
      <p:sp>
        <p:nvSpPr>
          <p:cNvPr id="5" name="Freeform 5"/>
          <p:cNvSpPr/>
          <p:nvPr/>
        </p:nvSpPr>
        <p:spPr>
          <a:xfrm>
            <a:off x="9523942" y="3089406"/>
            <a:ext cx="7988952" cy="5941023"/>
          </a:xfrm>
          <a:custGeom>
            <a:avLst/>
            <a:gdLst/>
            <a:ahLst/>
            <a:cxnLst/>
            <a:rect l="l" t="t" r="r" b="b"/>
            <a:pathLst>
              <a:path w="7988952" h="5941023">
                <a:moveTo>
                  <a:pt x="0" y="0"/>
                </a:moveTo>
                <a:lnTo>
                  <a:pt x="7988953" y="0"/>
                </a:lnTo>
                <a:lnTo>
                  <a:pt x="7988953" y="5941023"/>
                </a:lnTo>
                <a:lnTo>
                  <a:pt x="0" y="5941023"/>
                </a:lnTo>
                <a:lnTo>
                  <a:pt x="0" y="0"/>
                </a:lnTo>
                <a:close/>
              </a:path>
            </a:pathLst>
          </a:custGeom>
          <a:blipFill>
            <a:blip r:embed="rId4"/>
            <a:stretch>
              <a:fillRect/>
            </a:stretch>
          </a:blipFill>
        </p:spPr>
      </p:sp>
      <p:sp>
        <p:nvSpPr>
          <p:cNvPr id="6" name="TextBox 6"/>
          <p:cNvSpPr txBox="1"/>
          <p:nvPr/>
        </p:nvSpPr>
        <p:spPr>
          <a:xfrm>
            <a:off x="364601" y="749608"/>
            <a:ext cx="10912585"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general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650681" y="3193609"/>
            <a:ext cx="8095065" cy="5928205"/>
          </a:xfrm>
          <a:custGeom>
            <a:avLst/>
            <a:gdLst/>
            <a:ahLst/>
            <a:cxnLst/>
            <a:rect l="l" t="t" r="r" b="b"/>
            <a:pathLst>
              <a:path w="8095065" h="5928205">
                <a:moveTo>
                  <a:pt x="0" y="0"/>
                </a:moveTo>
                <a:lnTo>
                  <a:pt x="8095066" y="0"/>
                </a:lnTo>
                <a:lnTo>
                  <a:pt x="8095066" y="5928205"/>
                </a:lnTo>
                <a:lnTo>
                  <a:pt x="0" y="5928205"/>
                </a:lnTo>
                <a:lnTo>
                  <a:pt x="0" y="0"/>
                </a:lnTo>
                <a:close/>
              </a:path>
            </a:pathLst>
          </a:custGeom>
          <a:blipFill>
            <a:blip r:embed="rId3"/>
            <a:stretch>
              <a:fillRect/>
            </a:stretch>
          </a:blipFill>
        </p:spPr>
      </p:sp>
      <p:sp>
        <p:nvSpPr>
          <p:cNvPr id="5" name="Freeform 5"/>
          <p:cNvSpPr/>
          <p:nvPr/>
        </p:nvSpPr>
        <p:spPr>
          <a:xfrm>
            <a:off x="9617952" y="3180790"/>
            <a:ext cx="8019367" cy="5941023"/>
          </a:xfrm>
          <a:custGeom>
            <a:avLst/>
            <a:gdLst/>
            <a:ahLst/>
            <a:cxnLst/>
            <a:rect l="l" t="t" r="r" b="b"/>
            <a:pathLst>
              <a:path w="8019367" h="5941023">
                <a:moveTo>
                  <a:pt x="0" y="0"/>
                </a:moveTo>
                <a:lnTo>
                  <a:pt x="8019367" y="0"/>
                </a:lnTo>
                <a:lnTo>
                  <a:pt x="8019367" y="5941024"/>
                </a:lnTo>
                <a:lnTo>
                  <a:pt x="0" y="5941024"/>
                </a:lnTo>
                <a:lnTo>
                  <a:pt x="0" y="0"/>
                </a:lnTo>
                <a:close/>
              </a:path>
            </a:pathLst>
          </a:custGeom>
          <a:blipFill>
            <a:blip r:embed="rId4"/>
            <a:stretch>
              <a:fillRect/>
            </a:stretch>
          </a:blipFill>
        </p:spPr>
      </p:sp>
      <p:sp>
        <p:nvSpPr>
          <p:cNvPr id="6" name="TextBox 6"/>
          <p:cNvSpPr txBox="1"/>
          <p:nvPr/>
        </p:nvSpPr>
        <p:spPr>
          <a:xfrm>
            <a:off x="364601" y="749608"/>
            <a:ext cx="10912585"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general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277186" y="-2234707"/>
            <a:ext cx="6796236" cy="4469414"/>
          </a:xfrm>
          <a:custGeom>
            <a:avLst/>
            <a:gdLst/>
            <a:ahLst/>
            <a:cxnLst/>
            <a:rect l="l" t="t" r="r" b="b"/>
            <a:pathLst>
              <a:path w="6796236" h="4469414">
                <a:moveTo>
                  <a:pt x="0" y="0"/>
                </a:moveTo>
                <a:lnTo>
                  <a:pt x="6796235" y="0"/>
                </a:lnTo>
                <a:lnTo>
                  <a:pt x="6796235"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39959" y="3038058"/>
            <a:ext cx="8087329" cy="5949531"/>
          </a:xfrm>
          <a:custGeom>
            <a:avLst/>
            <a:gdLst/>
            <a:ahLst/>
            <a:cxnLst/>
            <a:rect l="l" t="t" r="r" b="b"/>
            <a:pathLst>
              <a:path w="8087329" h="5949531">
                <a:moveTo>
                  <a:pt x="0" y="0"/>
                </a:moveTo>
                <a:lnTo>
                  <a:pt x="8087329" y="0"/>
                </a:lnTo>
                <a:lnTo>
                  <a:pt x="8087329" y="5949532"/>
                </a:lnTo>
                <a:lnTo>
                  <a:pt x="0" y="5949532"/>
                </a:lnTo>
                <a:lnTo>
                  <a:pt x="0" y="0"/>
                </a:lnTo>
                <a:close/>
              </a:path>
            </a:pathLst>
          </a:custGeom>
          <a:blipFill>
            <a:blip r:embed="rId3"/>
            <a:stretch>
              <a:fillRect/>
            </a:stretch>
          </a:blipFill>
        </p:spPr>
      </p:sp>
      <p:sp>
        <p:nvSpPr>
          <p:cNvPr id="5" name="Freeform 5"/>
          <p:cNvSpPr/>
          <p:nvPr/>
        </p:nvSpPr>
        <p:spPr>
          <a:xfrm>
            <a:off x="9517153" y="3038058"/>
            <a:ext cx="8030888" cy="5936758"/>
          </a:xfrm>
          <a:custGeom>
            <a:avLst/>
            <a:gdLst/>
            <a:ahLst/>
            <a:cxnLst/>
            <a:rect l="l" t="t" r="r" b="b"/>
            <a:pathLst>
              <a:path w="8030888" h="5936758">
                <a:moveTo>
                  <a:pt x="0" y="0"/>
                </a:moveTo>
                <a:lnTo>
                  <a:pt x="8030888" y="0"/>
                </a:lnTo>
                <a:lnTo>
                  <a:pt x="8030888" y="5936758"/>
                </a:lnTo>
                <a:lnTo>
                  <a:pt x="0" y="5936758"/>
                </a:lnTo>
                <a:lnTo>
                  <a:pt x="0" y="0"/>
                </a:lnTo>
                <a:close/>
              </a:path>
            </a:pathLst>
          </a:custGeom>
          <a:blipFill>
            <a:blip r:embed="rId4"/>
            <a:stretch>
              <a:fillRect/>
            </a:stretch>
          </a:blipFill>
        </p:spPr>
      </p:sp>
      <p:sp>
        <p:nvSpPr>
          <p:cNvPr id="6" name="TextBox 6"/>
          <p:cNvSpPr txBox="1"/>
          <p:nvPr/>
        </p:nvSpPr>
        <p:spPr>
          <a:xfrm>
            <a:off x="364601" y="749608"/>
            <a:ext cx="10912585"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general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491764" y="-2234707"/>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56663" y="2942624"/>
            <a:ext cx="8161902" cy="5915318"/>
          </a:xfrm>
          <a:custGeom>
            <a:avLst/>
            <a:gdLst/>
            <a:ahLst/>
            <a:cxnLst/>
            <a:rect l="l" t="t" r="r" b="b"/>
            <a:pathLst>
              <a:path w="8161902" h="5915318">
                <a:moveTo>
                  <a:pt x="0" y="0"/>
                </a:moveTo>
                <a:lnTo>
                  <a:pt x="8161902" y="0"/>
                </a:lnTo>
                <a:lnTo>
                  <a:pt x="8161902" y="5915318"/>
                </a:lnTo>
                <a:lnTo>
                  <a:pt x="0" y="5915318"/>
                </a:lnTo>
                <a:lnTo>
                  <a:pt x="0" y="0"/>
                </a:lnTo>
                <a:close/>
              </a:path>
            </a:pathLst>
          </a:custGeom>
          <a:blipFill>
            <a:blip r:embed="rId3"/>
            <a:stretch>
              <a:fillRect/>
            </a:stretch>
          </a:blipFill>
        </p:spPr>
      </p:sp>
      <p:sp>
        <p:nvSpPr>
          <p:cNvPr id="5" name="Freeform 5"/>
          <p:cNvSpPr/>
          <p:nvPr/>
        </p:nvSpPr>
        <p:spPr>
          <a:xfrm>
            <a:off x="9485880" y="2942624"/>
            <a:ext cx="8045458" cy="5923917"/>
          </a:xfrm>
          <a:custGeom>
            <a:avLst/>
            <a:gdLst/>
            <a:ahLst/>
            <a:cxnLst/>
            <a:rect l="l" t="t" r="r" b="b"/>
            <a:pathLst>
              <a:path w="8045458" h="5923917">
                <a:moveTo>
                  <a:pt x="0" y="0"/>
                </a:moveTo>
                <a:lnTo>
                  <a:pt x="8045457" y="0"/>
                </a:lnTo>
                <a:lnTo>
                  <a:pt x="8045457" y="5923916"/>
                </a:lnTo>
                <a:lnTo>
                  <a:pt x="0" y="5923916"/>
                </a:lnTo>
                <a:lnTo>
                  <a:pt x="0" y="0"/>
                </a:lnTo>
                <a:close/>
              </a:path>
            </a:pathLst>
          </a:custGeom>
          <a:blipFill>
            <a:blip r:embed="rId4"/>
            <a:stretch>
              <a:fillRect/>
            </a:stretch>
          </a:blipFill>
        </p:spPr>
      </p:sp>
      <p:sp>
        <p:nvSpPr>
          <p:cNvPr id="6" name="TextBox 6"/>
          <p:cNvSpPr txBox="1"/>
          <p:nvPr/>
        </p:nvSpPr>
        <p:spPr>
          <a:xfrm>
            <a:off x="364601" y="749608"/>
            <a:ext cx="12012172"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especialista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491764" y="-2234707"/>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717797" y="3122611"/>
            <a:ext cx="8024960" cy="5923917"/>
          </a:xfrm>
          <a:custGeom>
            <a:avLst/>
            <a:gdLst/>
            <a:ahLst/>
            <a:cxnLst/>
            <a:rect l="l" t="t" r="r" b="b"/>
            <a:pathLst>
              <a:path w="8024960" h="5923917">
                <a:moveTo>
                  <a:pt x="0" y="0"/>
                </a:moveTo>
                <a:lnTo>
                  <a:pt x="8024960" y="0"/>
                </a:lnTo>
                <a:lnTo>
                  <a:pt x="8024960" y="5923917"/>
                </a:lnTo>
                <a:lnTo>
                  <a:pt x="0" y="5923917"/>
                </a:lnTo>
                <a:lnTo>
                  <a:pt x="0" y="0"/>
                </a:lnTo>
                <a:close/>
              </a:path>
            </a:pathLst>
          </a:custGeom>
          <a:blipFill>
            <a:blip r:embed="rId3"/>
            <a:stretch>
              <a:fillRect/>
            </a:stretch>
          </a:blipFill>
        </p:spPr>
      </p:sp>
      <p:sp>
        <p:nvSpPr>
          <p:cNvPr id="5" name="Freeform 5"/>
          <p:cNvSpPr/>
          <p:nvPr/>
        </p:nvSpPr>
        <p:spPr>
          <a:xfrm>
            <a:off x="9546684" y="3122611"/>
            <a:ext cx="8023518" cy="5928205"/>
          </a:xfrm>
          <a:custGeom>
            <a:avLst/>
            <a:gdLst/>
            <a:ahLst/>
            <a:cxnLst/>
            <a:rect l="l" t="t" r="r" b="b"/>
            <a:pathLst>
              <a:path w="8023518" h="5928205">
                <a:moveTo>
                  <a:pt x="0" y="0"/>
                </a:moveTo>
                <a:lnTo>
                  <a:pt x="8023519" y="0"/>
                </a:lnTo>
                <a:lnTo>
                  <a:pt x="8023519" y="5928205"/>
                </a:lnTo>
                <a:lnTo>
                  <a:pt x="0" y="5928205"/>
                </a:lnTo>
                <a:lnTo>
                  <a:pt x="0" y="0"/>
                </a:lnTo>
                <a:close/>
              </a:path>
            </a:pathLst>
          </a:custGeom>
          <a:blipFill>
            <a:blip r:embed="rId4"/>
            <a:stretch>
              <a:fillRect/>
            </a:stretch>
          </a:blipFill>
        </p:spPr>
      </p:sp>
      <p:sp>
        <p:nvSpPr>
          <p:cNvPr id="6" name="TextBox 6"/>
          <p:cNvSpPr txBox="1"/>
          <p:nvPr/>
        </p:nvSpPr>
        <p:spPr>
          <a:xfrm>
            <a:off x="364601" y="749608"/>
            <a:ext cx="12012172"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especialista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Freeform 2"/>
          <p:cNvSpPr/>
          <p:nvPr/>
        </p:nvSpPr>
        <p:spPr>
          <a:xfrm>
            <a:off x="11685312" y="-2234707"/>
            <a:ext cx="6796236" cy="4469414"/>
          </a:xfrm>
          <a:custGeom>
            <a:avLst/>
            <a:gdLst/>
            <a:ahLst/>
            <a:cxnLst/>
            <a:rect l="l" t="t" r="r" b="b"/>
            <a:pathLst>
              <a:path w="6796236" h="4469414">
                <a:moveTo>
                  <a:pt x="0" y="0"/>
                </a:moveTo>
                <a:lnTo>
                  <a:pt x="6796236" y="0"/>
                </a:lnTo>
                <a:lnTo>
                  <a:pt x="6796236" y="4469414"/>
                </a:lnTo>
                <a:lnTo>
                  <a:pt x="0" y="4469414"/>
                </a:lnTo>
                <a:lnTo>
                  <a:pt x="0" y="0"/>
                </a:lnTo>
                <a:close/>
              </a:path>
            </a:pathLst>
          </a:custGeom>
          <a:blipFill>
            <a:blip r:embed="rId2"/>
            <a:stretch>
              <a:fillRect b="-52060"/>
            </a:stretch>
          </a:blipFill>
        </p:spPr>
      </p:sp>
      <p:sp>
        <p:nvSpPr>
          <p:cNvPr id="3" name="AutoShape 3"/>
          <p:cNvSpPr/>
          <p:nvPr/>
        </p:nvSpPr>
        <p:spPr>
          <a:xfrm>
            <a:off x="0" y="1899118"/>
            <a:ext cx="18288000" cy="0"/>
          </a:xfrm>
          <a:prstGeom prst="line">
            <a:avLst/>
          </a:prstGeom>
          <a:ln w="9525" cap="rnd">
            <a:solidFill>
              <a:srgbClr val="4A9D75"/>
            </a:solidFill>
            <a:prstDash val="solid"/>
            <a:headEnd type="none" w="sm" len="sm"/>
            <a:tailEnd type="none" w="sm" len="sm"/>
          </a:ln>
        </p:spPr>
      </p:sp>
      <p:sp>
        <p:nvSpPr>
          <p:cNvPr id="4" name="Freeform 4"/>
          <p:cNvSpPr/>
          <p:nvPr/>
        </p:nvSpPr>
        <p:spPr>
          <a:xfrm>
            <a:off x="669532" y="3187005"/>
            <a:ext cx="8039644" cy="5941023"/>
          </a:xfrm>
          <a:custGeom>
            <a:avLst/>
            <a:gdLst/>
            <a:ahLst/>
            <a:cxnLst/>
            <a:rect l="l" t="t" r="r" b="b"/>
            <a:pathLst>
              <a:path w="8039644" h="5941023">
                <a:moveTo>
                  <a:pt x="0" y="0"/>
                </a:moveTo>
                <a:lnTo>
                  <a:pt x="8039644" y="0"/>
                </a:lnTo>
                <a:lnTo>
                  <a:pt x="8039644" y="5941023"/>
                </a:lnTo>
                <a:lnTo>
                  <a:pt x="0" y="5941023"/>
                </a:lnTo>
                <a:lnTo>
                  <a:pt x="0" y="0"/>
                </a:lnTo>
                <a:close/>
              </a:path>
            </a:pathLst>
          </a:custGeom>
          <a:blipFill>
            <a:blip r:embed="rId3"/>
            <a:stretch>
              <a:fillRect/>
            </a:stretch>
          </a:blipFill>
        </p:spPr>
      </p:sp>
      <p:sp>
        <p:nvSpPr>
          <p:cNvPr id="5" name="Freeform 5"/>
          <p:cNvSpPr/>
          <p:nvPr/>
        </p:nvSpPr>
        <p:spPr>
          <a:xfrm>
            <a:off x="9504623" y="3195544"/>
            <a:ext cx="8113845" cy="5932485"/>
          </a:xfrm>
          <a:custGeom>
            <a:avLst/>
            <a:gdLst/>
            <a:ahLst/>
            <a:cxnLst/>
            <a:rect l="l" t="t" r="r" b="b"/>
            <a:pathLst>
              <a:path w="8113845" h="5932485">
                <a:moveTo>
                  <a:pt x="0" y="0"/>
                </a:moveTo>
                <a:lnTo>
                  <a:pt x="8113845" y="0"/>
                </a:lnTo>
                <a:lnTo>
                  <a:pt x="8113845" y="5932484"/>
                </a:lnTo>
                <a:lnTo>
                  <a:pt x="0" y="5932484"/>
                </a:lnTo>
                <a:lnTo>
                  <a:pt x="0" y="0"/>
                </a:lnTo>
                <a:close/>
              </a:path>
            </a:pathLst>
          </a:custGeom>
          <a:blipFill>
            <a:blip r:embed="rId4"/>
            <a:stretch>
              <a:fillRect/>
            </a:stretch>
          </a:blipFill>
        </p:spPr>
      </p:sp>
      <p:sp>
        <p:nvSpPr>
          <p:cNvPr id="6" name="TextBox 6"/>
          <p:cNvSpPr txBox="1"/>
          <p:nvPr/>
        </p:nvSpPr>
        <p:spPr>
          <a:xfrm>
            <a:off x="364601" y="749608"/>
            <a:ext cx="12012172" cy="596283"/>
          </a:xfrm>
          <a:prstGeom prst="rect">
            <a:avLst/>
          </a:prstGeom>
        </p:spPr>
        <p:txBody>
          <a:bodyPr lIns="0" tIns="0" rIns="0" bIns="0" rtlCol="0" anchor="t">
            <a:spAutoFit/>
          </a:bodyPr>
          <a:lstStyle/>
          <a:p>
            <a:pPr>
              <a:lnSpc>
                <a:spcPts val="4621"/>
              </a:lnSpc>
              <a:spcBef>
                <a:spcPct val="0"/>
              </a:spcBef>
            </a:pPr>
            <a:r>
              <a:rPr lang="en-US" sz="4201" spc="-42">
                <a:solidFill>
                  <a:srgbClr val="449864"/>
                </a:solidFill>
                <a:latin typeface="Open Sauce Bold"/>
              </a:rPr>
              <a:t>Agendar una cita con el médico especialista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SaludExpress - Segunda Entrega</dc:title>
  <cp:lastModifiedBy>Carlos May</cp:lastModifiedBy>
  <cp:revision>2</cp:revision>
  <dcterms:created xsi:type="dcterms:W3CDTF">2006-08-16T00:00:00Z</dcterms:created>
  <dcterms:modified xsi:type="dcterms:W3CDTF">2024-05-02T20:11:48Z</dcterms:modified>
  <dc:identifier>DAGEDeAn7m0</dc:identifier>
</cp:coreProperties>
</file>